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0.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3.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4.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5.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6.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18.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7"/>
    <p:sldMasterId id="2147483691" r:id="rId8"/>
    <p:sldMasterId id="2147483737" r:id="rId9"/>
    <p:sldMasterId id="2147483777" r:id="rId10"/>
    <p:sldMasterId id="2147483829" r:id="rId11"/>
    <p:sldMasterId id="2147483867" r:id="rId12"/>
    <p:sldMasterId id="2147483931" r:id="rId13"/>
    <p:sldMasterId id="2147483961" r:id="rId14"/>
    <p:sldMasterId id="2147483964" r:id="rId15"/>
    <p:sldMasterId id="2147483990" r:id="rId16"/>
    <p:sldMasterId id="2147484018" r:id="rId17"/>
    <p:sldMasterId id="2147484041" r:id="rId18"/>
    <p:sldMasterId id="2147484085" r:id="rId19"/>
    <p:sldMasterId id="2147484126" r:id="rId20"/>
    <p:sldMasterId id="2147484167" r:id="rId21"/>
    <p:sldMasterId id="2147484193" r:id="rId22"/>
    <p:sldMasterId id="2147484234" r:id="rId23"/>
    <p:sldMasterId id="2147484263" r:id="rId24"/>
    <p:sldMasterId id="2147484300" r:id="rId25"/>
  </p:sldMasterIdLst>
  <p:notesMasterIdLst>
    <p:notesMasterId r:id="rId84"/>
  </p:notesMasterIdLst>
  <p:sldIdLst>
    <p:sldId id="1844" r:id="rId26"/>
    <p:sldId id="449" r:id="rId27"/>
    <p:sldId id="2259" r:id="rId28"/>
    <p:sldId id="2228" r:id="rId29"/>
    <p:sldId id="2378" r:id="rId30"/>
    <p:sldId id="2160" r:id="rId31"/>
    <p:sldId id="2323" r:id="rId32"/>
    <p:sldId id="2324" r:id="rId33"/>
    <p:sldId id="2342" r:id="rId34"/>
    <p:sldId id="2364" r:id="rId35"/>
    <p:sldId id="2290" r:id="rId36"/>
    <p:sldId id="4271" r:id="rId37"/>
    <p:sldId id="4276" r:id="rId38"/>
    <p:sldId id="2161" r:id="rId39"/>
    <p:sldId id="2292" r:id="rId40"/>
    <p:sldId id="2293" r:id="rId41"/>
    <p:sldId id="2126" r:id="rId42"/>
    <p:sldId id="2220" r:id="rId43"/>
    <p:sldId id="2168" r:id="rId44"/>
    <p:sldId id="2221" r:id="rId45"/>
    <p:sldId id="2229" r:id="rId46"/>
    <p:sldId id="2365" r:id="rId47"/>
    <p:sldId id="2170" r:id="rId48"/>
    <p:sldId id="4275" r:id="rId49"/>
    <p:sldId id="2178" r:id="rId50"/>
    <p:sldId id="2300" r:id="rId51"/>
    <p:sldId id="2367" r:id="rId52"/>
    <p:sldId id="2277" r:id="rId53"/>
    <p:sldId id="2302" r:id="rId54"/>
    <p:sldId id="2350" r:id="rId55"/>
    <p:sldId id="2368" r:id="rId56"/>
    <p:sldId id="2352" r:id="rId57"/>
    <p:sldId id="2353" r:id="rId58"/>
    <p:sldId id="2354" r:id="rId59"/>
    <p:sldId id="2255" r:id="rId60"/>
    <p:sldId id="4268" r:id="rId61"/>
    <p:sldId id="4269" r:id="rId62"/>
    <p:sldId id="4270" r:id="rId63"/>
    <p:sldId id="2359" r:id="rId64"/>
    <p:sldId id="2351" r:id="rId65"/>
    <p:sldId id="2362" r:id="rId66"/>
    <p:sldId id="2311" r:id="rId67"/>
    <p:sldId id="2312" r:id="rId68"/>
    <p:sldId id="2313" r:id="rId69"/>
    <p:sldId id="2310" r:id="rId70"/>
    <p:sldId id="2320" r:id="rId71"/>
    <p:sldId id="2256" r:id="rId72"/>
    <p:sldId id="2314" r:id="rId73"/>
    <p:sldId id="2315" r:id="rId74"/>
    <p:sldId id="2226" r:id="rId75"/>
    <p:sldId id="2183" r:id="rId76"/>
    <p:sldId id="2257" r:id="rId77"/>
    <p:sldId id="2317" r:id="rId78"/>
    <p:sldId id="2258" r:id="rId79"/>
    <p:sldId id="2345" r:id="rId80"/>
    <p:sldId id="2346" r:id="rId81"/>
    <p:sldId id="2347" r:id="rId82"/>
    <p:sldId id="236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6A6420-DC35-4F6F-B94D-DCE061E8AB5B}">
          <p14:sldIdLst>
            <p14:sldId id="1844"/>
            <p14:sldId id="449"/>
            <p14:sldId id="2259"/>
            <p14:sldId id="2228"/>
            <p14:sldId id="2378"/>
          </p14:sldIdLst>
        </p14:section>
        <p14:section name="Why Kubernetes" id="{9F9CC61C-5EFD-46DB-828C-015599C6C7E5}">
          <p14:sldIdLst>
            <p14:sldId id="2160"/>
            <p14:sldId id="2323"/>
            <p14:sldId id="2324"/>
            <p14:sldId id="2342"/>
            <p14:sldId id="2364"/>
            <p14:sldId id="2290"/>
            <p14:sldId id="4271"/>
            <p14:sldId id="4276"/>
          </p14:sldIdLst>
        </p14:section>
        <p14:section name="Azure Kubernetes Service" id="{D7D3CD97-203E-443B-B77C-E99CF16A9441}">
          <p14:sldIdLst>
            <p14:sldId id="2161"/>
            <p14:sldId id="2292"/>
            <p14:sldId id="2293"/>
            <p14:sldId id="2126"/>
            <p14:sldId id="2220"/>
            <p14:sldId id="2168"/>
            <p14:sldId id="2221"/>
            <p14:sldId id="2229"/>
            <p14:sldId id="2365"/>
            <p14:sldId id="2170"/>
            <p14:sldId id="4275"/>
          </p14:sldIdLst>
        </p14:section>
        <p14:section name="Top scenarios" id="{57AAAC53-4E8D-4779-83AF-BD859CF3BFEB}">
          <p14:sldIdLst>
            <p14:sldId id="2178"/>
            <p14:sldId id="2300"/>
            <p14:sldId id="2367"/>
            <p14:sldId id="2277"/>
            <p14:sldId id="2302"/>
            <p14:sldId id="2350"/>
            <p14:sldId id="2368"/>
            <p14:sldId id="2352"/>
            <p14:sldId id="2353"/>
            <p14:sldId id="2354"/>
          </p14:sldIdLst>
        </p14:section>
        <p14:section name="Customer stories" id="{63B562AF-9D4C-4440-BF0D-A2B6DFEC0A5D}">
          <p14:sldIdLst>
            <p14:sldId id="2255"/>
            <p14:sldId id="4268"/>
            <p14:sldId id="4269"/>
            <p14:sldId id="4270"/>
            <p14:sldId id="2359"/>
            <p14:sldId id="2351"/>
            <p14:sldId id="2362"/>
            <p14:sldId id="2311"/>
            <p14:sldId id="2312"/>
            <p14:sldId id="2313"/>
            <p14:sldId id="2310"/>
            <p14:sldId id="2320"/>
          </p14:sldIdLst>
        </p14:section>
        <p14:section name="OSS culture and leadership" id="{955996CD-3EF7-4569-8E05-8A932FE41D16}">
          <p14:sldIdLst>
            <p14:sldId id="2256"/>
            <p14:sldId id="2314"/>
            <p14:sldId id="2315"/>
            <p14:sldId id="2226"/>
            <p14:sldId id="2183"/>
          </p14:sldIdLst>
        </p14:section>
        <p14:section name="Resources" id="{98809C14-473C-4AA7-A3DF-6D7AE4FD5FF8}">
          <p14:sldIdLst>
            <p14:sldId id="2257"/>
            <p14:sldId id="2317"/>
          </p14:sldIdLst>
        </p14:section>
        <p14:section name="Kubernetes deep dive" id="{99A3BEC8-F4AC-4880-87F0-A85D9D08018A}">
          <p14:sldIdLst>
            <p14:sldId id="2258"/>
            <p14:sldId id="2345"/>
            <p14:sldId id="2346"/>
            <p14:sldId id="2347"/>
            <p14:sldId id="2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A5B9"/>
    <a:srgbClr val="284776"/>
    <a:srgbClr val="F2F8FD"/>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DD138-4604-4E2D-8E90-D5B94E8AE51E}" v="68" dt="2018-09-28T21:30:33.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80" autoAdjust="0"/>
    <p:restoredTop sz="78363" autoAdjust="0"/>
  </p:normalViewPr>
  <p:slideViewPr>
    <p:cSldViewPr snapToGrid="0">
      <p:cViewPr varScale="1">
        <p:scale>
          <a:sx n="93" d="100"/>
          <a:sy n="93" d="100"/>
        </p:scale>
        <p:origin x="72" y="207"/>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5.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4.xml"/><Relationship Id="rId11" Type="http://schemas.openxmlformats.org/officeDocument/2006/relationships/slideMaster" Target="slideMasters/slideMaster5.xml"/><Relationship Id="rId24" Type="http://schemas.openxmlformats.org/officeDocument/2006/relationships/slideMaster" Target="slideMasters/slideMaster18.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microsoft.com/office/2015/10/relationships/revisionInfo" Target="revisionInfo.xml"/><Relationship Id="rId19" Type="http://schemas.openxmlformats.org/officeDocument/2006/relationships/slideMaster" Target="slideMasters/slideMaster13.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2.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4.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4.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71727-EA4D-4EE4-ABA9-165ABD48E35F}" type="datetimeFigureOut">
              <a:rPr lang="en-US" smtClean="0"/>
              <a:t>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1C979-EBB0-4A48-8369-32531B28B709}" type="slidenum">
              <a:rPr lang="en-US" smtClean="0"/>
              <a:t>‹#›</a:t>
            </a:fld>
            <a:endParaRPr lang="en-US"/>
          </a:p>
        </p:txBody>
      </p:sp>
    </p:spTree>
    <p:extLst>
      <p:ext uri="{BB962C8B-B14F-4D97-AF65-F5344CB8AC3E}">
        <p14:creationId xmlns:p14="http://schemas.microsoft.com/office/powerpoint/2010/main" val="333543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9:19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31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343016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61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437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573FC2-420F-42C8-9138-5F045FF903A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14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1C979-EBB0-4A48-8369-32531B28B709}" type="slidenum">
              <a:rPr lang="en-US" smtClean="0"/>
              <a:t>24</a:t>
            </a:fld>
            <a:endParaRPr lang="en-US"/>
          </a:p>
        </p:txBody>
      </p:sp>
    </p:spTree>
    <p:extLst>
      <p:ext uri="{BB962C8B-B14F-4D97-AF65-F5344CB8AC3E}">
        <p14:creationId xmlns:p14="http://schemas.microsoft.com/office/powerpoint/2010/main" val="1130489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21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53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19109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1C979-EBB0-4A48-8369-32531B28B709}" type="slidenum">
              <a:rPr lang="en-US" smtClean="0"/>
              <a:t>28</a:t>
            </a:fld>
            <a:endParaRPr lang="en-US"/>
          </a:p>
        </p:txBody>
      </p:sp>
    </p:spTree>
    <p:extLst>
      <p:ext uri="{BB962C8B-B14F-4D97-AF65-F5344CB8AC3E}">
        <p14:creationId xmlns:p14="http://schemas.microsoft.com/office/powerpoint/2010/main" val="3026784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625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35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5373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823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460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120000"/>
              </a:lnSpc>
              <a:spcAft>
                <a:spcPts val="588"/>
              </a:spcAft>
              <a:defRPr/>
            </a:pPr>
            <a:endParaRPr lang="en-US" sz="1200" strike="sngStrike" spc="0" dirty="0">
              <a:gradFill>
                <a:gsLst>
                  <a:gs pos="2655">
                    <a:srgbClr val="505050"/>
                  </a:gs>
                  <a:gs pos="31000">
                    <a:srgbClr val="505050"/>
                  </a:gs>
                </a:gsLst>
                <a:lin ang="5400000" scaled="0"/>
              </a:gradFill>
              <a:latin typeface="+mn-lt"/>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2818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49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230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78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2/24/2019 9:19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0D4A9E-AB6F-499D-9699-6CBF770F2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906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374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2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6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7050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txBody>
          <a:bodyPr/>
          <a:lstStyle/>
          <a:p>
            <a:endParaRPr lang="en-US">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09435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956E12-8A27-43BF-B381-3F5ADCBB3C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137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956E12-8A27-43BF-B381-3F5ADCBB3C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19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9610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2/24/2019 9:19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61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4172768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727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48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50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7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73598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9:19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76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291767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36964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4246"/>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898659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4246"/>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9"/>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4"/>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7" name="Title 16"/>
          <p:cNvSpPr>
            <a:spLocks noGrp="1"/>
          </p:cNvSpPr>
          <p:nvPr>
            <p:ph type="title"/>
          </p:nvPr>
        </p:nvSpPr>
        <p:spPr>
          <a:xfrm>
            <a:off x="4307819" y="3557467"/>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9359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334" indent="0">
              <a:buNone/>
              <a:defRPr sz="1568"/>
            </a:lvl5pPr>
          </a:lstStyle>
          <a:p>
            <a:pPr lvl="0"/>
            <a:r>
              <a:rPr lang="en-US"/>
              <a:t>Click to edit Master text styles</a:t>
            </a:r>
          </a:p>
        </p:txBody>
      </p:sp>
    </p:spTree>
    <p:extLst>
      <p:ext uri="{BB962C8B-B14F-4D97-AF65-F5344CB8AC3E}">
        <p14:creationId xmlns:p14="http://schemas.microsoft.com/office/powerpoint/2010/main" val="22546968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9"/>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3211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3742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871370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89923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25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83783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5884345" cy="724246"/>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9"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957869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50089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51000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799829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93260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4246"/>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268830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2980727"/>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180111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018529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41042429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462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2"/>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0133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2"/>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037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43896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9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7"/>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21091511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32" indent="0">
              <a:buNone/>
              <a:defRPr/>
            </a:lvl2pPr>
            <a:lvl3pPr marL="448062" indent="0">
              <a:buNone/>
              <a:defRPr/>
            </a:lvl3pPr>
            <a:lvl4pPr marL="672094" indent="0">
              <a:buNone/>
              <a:defRPr/>
            </a:lvl4pPr>
            <a:lvl5pPr marL="8961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1385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5"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0442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40"/>
            <a:ext cx="9144000" cy="513510"/>
          </a:xfrm>
        </p:spPr>
        <p:txBody>
          <a:bodyPr/>
          <a:lstStyle>
            <a:lvl1pPr marL="0" indent="0" algn="ctr">
              <a:buNone/>
              <a:defRPr sz="2400"/>
            </a:lvl1pPr>
            <a:lvl2pPr marL="457066" indent="0" algn="ctr">
              <a:buNone/>
              <a:defRPr sz="2000"/>
            </a:lvl2pPr>
            <a:lvl3pPr marL="914134" indent="0" algn="ctr">
              <a:buNone/>
              <a:defRPr sz="1800"/>
            </a:lvl3pPr>
            <a:lvl4pPr marL="1371200" indent="0" algn="ctr">
              <a:buNone/>
              <a:defRPr sz="1600"/>
            </a:lvl4pPr>
            <a:lvl5pPr marL="1828265" indent="0" algn="ctr">
              <a:buNone/>
              <a:defRPr sz="1600"/>
            </a:lvl5pPr>
            <a:lvl6pPr marL="2285332" indent="0" algn="ctr">
              <a:buNone/>
              <a:defRPr sz="1600"/>
            </a:lvl6pPr>
            <a:lvl7pPr marL="2742399" indent="0" algn="ctr">
              <a:buNone/>
              <a:defRPr sz="1600"/>
            </a:lvl7pPr>
            <a:lvl8pPr marL="3199466" indent="0" algn="ctr">
              <a:buNone/>
              <a:defRPr sz="1600"/>
            </a:lvl8pPr>
            <a:lvl9pPr marL="3656532"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559347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6"/>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409464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7"/>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8399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31"/>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32" indent="0">
              <a:spcBef>
                <a:spcPts val="588"/>
              </a:spcBef>
              <a:buNone/>
              <a:defRPr/>
            </a:lvl3pPr>
            <a:lvl4pPr marL="448062" indent="0">
              <a:spcBef>
                <a:spcPts val="588"/>
              </a:spcBef>
              <a:buNone/>
              <a:defRPr/>
            </a:lvl4pPr>
            <a:lvl5pPr marL="672094"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5242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2517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9"/>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362899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51374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488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0" name="Rectangle 9"/>
          <p:cNvSpPr/>
          <p:nvPr userDrawn="1"/>
        </p:nvSpPr>
        <p:spPr bwMode="auto">
          <a:xfrm>
            <a:off x="2" y="480"/>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8" tIns="140591" rIns="175738" bIns="140591" numCol="1" spcCol="0" rtlCol="0" fromWordArt="0" anchor="t" anchorCtr="0" forceAA="0" compatLnSpc="1">
            <a:prstTxWarp prst="textNoShape">
              <a:avLst/>
            </a:prstTxWarp>
            <a:noAutofit/>
          </a:bodyPr>
          <a:lstStyle/>
          <a:p>
            <a:pPr algn="ctr" defTabSz="896005"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4"/>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4304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733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234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25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247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210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301847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836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30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71175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19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064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8079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31703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2"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349784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318734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035809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0294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179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solidFill>
                  <a:schemeClr val="bg1"/>
                </a:solidFill>
              </a:defRPr>
            </a:lvl1pPr>
          </a:lstStyle>
          <a:p>
            <a:r>
              <a:rPr lang="en-US" dirty="0"/>
              <a:t>Section title</a:t>
            </a:r>
          </a:p>
        </p:txBody>
      </p:sp>
    </p:spTree>
    <p:extLst>
      <p:ext uri="{BB962C8B-B14F-4D97-AF65-F5344CB8AC3E}">
        <p14:creationId xmlns:p14="http://schemas.microsoft.com/office/powerpoint/2010/main" val="1740903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2822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7"/>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7" y="2"/>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9531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870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053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93476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20662452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62" tIns="143409" rIns="179262" bIns="143409" numCol="1" anchor="t" anchorCtr="0" compatLnSpc="1">
            <a:prstTxWarp prst="textNoShape">
              <a:avLst/>
            </a:prstTxWarp>
            <a:spAutoFit/>
          </a:bodyPr>
          <a:lstStyle/>
          <a:p>
            <a:pPr defTabSz="91383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6"/>
            <a:ext cx="4482512" cy="959394"/>
          </a:xfrm>
          <a:prstGeom prst="rect">
            <a:avLst/>
          </a:prstGeom>
        </p:spPr>
      </p:pic>
    </p:spTree>
    <p:extLst>
      <p:ext uri="{BB962C8B-B14F-4D97-AF65-F5344CB8AC3E}">
        <p14:creationId xmlns:p14="http://schemas.microsoft.com/office/powerpoint/2010/main" val="20686519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0277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1647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0759120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1"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1"/>
            <a:ext cx="9936754" cy="6858000"/>
          </a:xfrm>
          <a:prstGeom prst="rect">
            <a:avLst/>
          </a:prstGeom>
        </p:spPr>
      </p:pic>
    </p:spTree>
    <p:extLst>
      <p:ext uri="{BB962C8B-B14F-4D97-AF65-F5344CB8AC3E}">
        <p14:creationId xmlns:p14="http://schemas.microsoft.com/office/powerpoint/2010/main" val="14172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7797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9" name="Title 1"/>
          <p:cNvSpPr>
            <a:spLocks noGrp="1"/>
          </p:cNvSpPr>
          <p:nvPr>
            <p:ph type="title" hasCustomPrompt="1"/>
          </p:nvPr>
        </p:nvSpPr>
        <p:spPr>
          <a:xfrm>
            <a:off x="584200" y="2979779"/>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3" y="1"/>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31907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764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199"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8811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9180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6102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7032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4025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562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8420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2"/>
            <a:ext cx="4161982"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2270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3209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3"/>
            <a:ext cx="4161982"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39329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1"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37639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847191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331889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118807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234187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11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2596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5510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76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0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258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3"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Tree>
    <p:extLst>
      <p:ext uri="{BB962C8B-B14F-4D97-AF65-F5344CB8AC3E}">
        <p14:creationId xmlns:p14="http://schemas.microsoft.com/office/powerpoint/2010/main" val="199778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8"/>
            <a:ext cx="11018837"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7398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2" y="3639147"/>
            <a:ext cx="10515600" cy="923330"/>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2" y="4589464"/>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2/24/2019</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4941652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1" cy="902876"/>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8" y="6379836"/>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2698607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369353"/>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2/24/2019</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3386149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3681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1844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36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920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419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71165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817841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33375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624229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9896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329233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05089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96903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165452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0338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01102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59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717084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660504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0674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178726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443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465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92344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636205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519319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2201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196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19721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24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7392243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76353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 y="1008"/>
            <a:ext cx="12191999" cy="6855984"/>
          </a:xfrm>
          <a:prstGeom prst="rect">
            <a:avLst/>
          </a:prstGeom>
        </p:spPr>
      </p:pic>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9145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203279013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61387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9658698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406526"/>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087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7" y="1891840"/>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2" y="1101275"/>
            <a:ext cx="11655425" cy="447675"/>
          </a:xfrm>
          <a:prstGeom prst="rect">
            <a:avLst/>
          </a:prstGeom>
        </p:spPr>
        <p:txBody>
          <a:bodyPr/>
          <a:lstStyle>
            <a:lvl1pPr marL="0" indent="0">
              <a:buNone/>
              <a:defRPr sz="2000" b="0">
                <a:solidFill>
                  <a:schemeClr val="accent1"/>
                </a:solidFill>
                <a:latin typeface="+mn-lt"/>
              </a:defRPr>
            </a:lvl1pPr>
            <a:lvl2pPr marL="336145" indent="0">
              <a:buNone/>
              <a:defRPr/>
            </a:lvl2pPr>
          </a:lstStyle>
          <a:p>
            <a:pPr lvl="0"/>
            <a:r>
              <a:rPr lang="en-US"/>
              <a:t>Edit Master text styles</a:t>
            </a:r>
          </a:p>
        </p:txBody>
      </p:sp>
    </p:spTree>
    <p:extLst>
      <p:ext uri="{BB962C8B-B14F-4D97-AF65-F5344CB8AC3E}">
        <p14:creationId xmlns:p14="http://schemas.microsoft.com/office/powerpoint/2010/main" val="31937896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1564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199005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304925"/>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4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2" y="1101274"/>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386" rtl="0" eaLnBrk="1" latinLnBrk="0" hangingPunct="1"/>
            <a:r>
              <a:rPr lang="en-US"/>
              <a:t>Edit Master text styles</a:t>
            </a:r>
          </a:p>
        </p:txBody>
      </p:sp>
      <p:sp>
        <p:nvSpPr>
          <p:cNvPr id="4" name="Content Placeholder 3"/>
          <p:cNvSpPr>
            <a:spLocks noGrp="1"/>
          </p:cNvSpPr>
          <p:nvPr>
            <p:ph sz="quarter" idx="11"/>
          </p:nvPr>
        </p:nvSpPr>
        <p:spPr>
          <a:xfrm>
            <a:off x="269877"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251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3306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67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72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9935941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153142640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7332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2/24/2019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2895223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481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2 – Intro">
    <p:spTree>
      <p:nvGrpSpPr>
        <p:cNvPr id="1" name="Shape 27"/>
        <p:cNvGrpSpPr/>
        <p:nvPr/>
      </p:nvGrpSpPr>
      <p:grpSpPr>
        <a:xfrm>
          <a:off x="0" y="0"/>
          <a:ext cx="0" cy="0"/>
          <a:chOff x="0" y="0"/>
          <a:chExt cx="0" cy="0"/>
        </a:xfrm>
      </p:grpSpPr>
      <p:sp>
        <p:nvSpPr>
          <p:cNvPr id="28" name="Shape 28"/>
          <p:cNvSpPr/>
          <p:nvPr/>
        </p:nvSpPr>
        <p:spPr>
          <a:xfrm>
            <a:off x="-16634" y="3787757"/>
            <a:ext cx="12315058" cy="2573298"/>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cxnSp>
        <p:nvCxnSpPr>
          <p:cNvPr id="29" name="Shape 29"/>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sp>
        <p:nvSpPr>
          <p:cNvPr id="30" name="Shape 30"/>
          <p:cNvSpPr txBox="1">
            <a:spLocks noGrp="1"/>
          </p:cNvSpPr>
          <p:nvPr>
            <p:ph type="title"/>
          </p:nvPr>
        </p:nvSpPr>
        <p:spPr>
          <a:xfrm>
            <a:off x="256633" y="201711"/>
            <a:ext cx="11550800" cy="52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3333" b="1" i="0" u="none" strike="noStrike" cap="none">
                <a:solidFill>
                  <a:schemeClr val="dk1"/>
                </a:solidFill>
                <a:latin typeface="Calibri"/>
                <a:ea typeface="Calibri"/>
                <a:cs typeface="Calibri"/>
                <a:sym typeface="Calibri"/>
              </a:defRPr>
            </a:lvl1pPr>
            <a:lvl2pPr lvl="1" indent="0" rtl="0">
              <a:spcBef>
                <a:spcPts val="0"/>
              </a:spcBef>
              <a:buSzPct val="100000"/>
              <a:buFont typeface="Arial"/>
              <a:buNone/>
              <a:defRPr sz="1765"/>
            </a:lvl2pPr>
            <a:lvl3pPr lvl="2" indent="0" rtl="0">
              <a:spcBef>
                <a:spcPts val="0"/>
              </a:spcBef>
              <a:buSzPct val="100000"/>
              <a:buFont typeface="Arial"/>
              <a:buNone/>
              <a:defRPr sz="1765"/>
            </a:lvl3pPr>
            <a:lvl4pPr lvl="3" indent="0" rtl="0">
              <a:spcBef>
                <a:spcPts val="0"/>
              </a:spcBef>
              <a:buSzPct val="100000"/>
              <a:buFont typeface="Arial"/>
              <a:buNone/>
              <a:defRPr sz="1765"/>
            </a:lvl4pPr>
            <a:lvl5pPr lvl="4" indent="0" rtl="0">
              <a:spcBef>
                <a:spcPts val="0"/>
              </a:spcBef>
              <a:buSzPct val="100000"/>
              <a:buFont typeface="Arial"/>
              <a:buNone/>
              <a:defRPr sz="1765"/>
            </a:lvl5pPr>
            <a:lvl6pPr lvl="5" indent="0" rtl="0">
              <a:spcBef>
                <a:spcPts val="0"/>
              </a:spcBef>
              <a:buSzPct val="100000"/>
              <a:buFont typeface="Arial"/>
              <a:buNone/>
              <a:defRPr sz="1765"/>
            </a:lvl6pPr>
            <a:lvl7pPr lvl="6" indent="0" rtl="0">
              <a:spcBef>
                <a:spcPts val="0"/>
              </a:spcBef>
              <a:buSzPct val="100000"/>
              <a:buFont typeface="Arial"/>
              <a:buNone/>
              <a:defRPr sz="1765"/>
            </a:lvl7pPr>
            <a:lvl8pPr lvl="7" indent="0" rtl="0">
              <a:spcBef>
                <a:spcPts val="0"/>
              </a:spcBef>
              <a:buSzPct val="100000"/>
              <a:buFont typeface="Arial"/>
              <a:buNone/>
              <a:defRPr sz="1765"/>
            </a:lvl8pPr>
            <a:lvl9pPr lvl="8" indent="0" rtl="0">
              <a:spcBef>
                <a:spcPts val="0"/>
              </a:spcBef>
              <a:buSzPct val="100000"/>
              <a:buFont typeface="Arial"/>
              <a:buNone/>
              <a:defRPr sz="1765"/>
            </a:lvl9pPr>
          </a:lstStyle>
          <a:p>
            <a:endParaRPr/>
          </a:p>
        </p:txBody>
      </p:sp>
      <p:grpSp>
        <p:nvGrpSpPr>
          <p:cNvPr id="31" name="Shape 31"/>
          <p:cNvGrpSpPr/>
          <p:nvPr/>
        </p:nvGrpSpPr>
        <p:grpSpPr>
          <a:xfrm>
            <a:off x="343941" y="6565585"/>
            <a:ext cx="846552" cy="198288"/>
            <a:chOff x="1841475" y="2392725"/>
            <a:chExt cx="3928925" cy="920275"/>
          </a:xfrm>
        </p:grpSpPr>
        <p:sp>
          <p:nvSpPr>
            <p:cNvPr id="32" name="Shape 3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3" name="Shape 3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4" name="Shape 3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5" name="Shape 3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6" name="Shape 3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7" name="Shape 3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8" name="Shape 3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9" name="Shape 3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grpSp>
        <p:nvGrpSpPr>
          <p:cNvPr id="40" name="Shape 40"/>
          <p:cNvGrpSpPr/>
          <p:nvPr/>
        </p:nvGrpSpPr>
        <p:grpSpPr>
          <a:xfrm>
            <a:off x="4066000" y="4503462"/>
            <a:ext cx="796271" cy="798367"/>
            <a:chOff x="5640932" y="2066924"/>
            <a:chExt cx="1274763" cy="1277938"/>
          </a:xfrm>
        </p:grpSpPr>
        <p:sp>
          <p:nvSpPr>
            <p:cNvPr id="41" name="Shape 41"/>
            <p:cNvSpPr/>
            <p:nvPr/>
          </p:nvSpPr>
          <p:spPr>
            <a:xfrm>
              <a:off x="5640932" y="2066924"/>
              <a:ext cx="1274763" cy="1277938"/>
            </a:xfrm>
            <a:custGeom>
              <a:avLst/>
              <a:gdLst/>
              <a:ahLst/>
              <a:cxnLst/>
              <a:rect l="0" t="0" r="0" b="0"/>
              <a:pathLst>
                <a:path w="120000" h="120000" extrusionOk="0">
                  <a:moveTo>
                    <a:pt x="59850" y="0"/>
                  </a:moveTo>
                  <a:cubicBezTo>
                    <a:pt x="27231" y="0"/>
                    <a:pt x="0" y="26865"/>
                    <a:pt x="0" y="60000"/>
                  </a:cubicBezTo>
                  <a:cubicBezTo>
                    <a:pt x="0" y="92835"/>
                    <a:pt x="27231" y="120000"/>
                    <a:pt x="59850" y="120000"/>
                  </a:cubicBezTo>
                  <a:cubicBezTo>
                    <a:pt x="93067" y="120000"/>
                    <a:pt x="120000" y="92835"/>
                    <a:pt x="120000" y="60000"/>
                  </a:cubicBezTo>
                  <a:cubicBezTo>
                    <a:pt x="120000" y="26865"/>
                    <a:pt x="93067" y="0"/>
                    <a:pt x="59850" y="0"/>
                  </a:cubicBezTo>
                  <a:close/>
                  <a:moveTo>
                    <a:pt x="59850" y="111641"/>
                  </a:moveTo>
                  <a:cubicBezTo>
                    <a:pt x="31720" y="111641"/>
                    <a:pt x="8379" y="88358"/>
                    <a:pt x="8379" y="60000"/>
                  </a:cubicBezTo>
                  <a:cubicBezTo>
                    <a:pt x="8379" y="31343"/>
                    <a:pt x="31720" y="8059"/>
                    <a:pt x="59850" y="8059"/>
                  </a:cubicBezTo>
                  <a:cubicBezTo>
                    <a:pt x="88578" y="8059"/>
                    <a:pt x="111920" y="31343"/>
                    <a:pt x="111920" y="60000"/>
                  </a:cubicBezTo>
                  <a:cubicBezTo>
                    <a:pt x="111920" y="88358"/>
                    <a:pt x="88578" y="111641"/>
                    <a:pt x="5985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2" name="Shape 42"/>
            <p:cNvSpPr/>
            <p:nvPr/>
          </p:nvSpPr>
          <p:spPr>
            <a:xfrm>
              <a:off x="5948907" y="2378074"/>
              <a:ext cx="658813" cy="658813"/>
            </a:xfrm>
            <a:custGeom>
              <a:avLst/>
              <a:gdLst/>
              <a:ahLst/>
              <a:cxnLst/>
              <a:rect l="0" t="0" r="0" b="0"/>
              <a:pathLst>
                <a:path w="120000" h="120000" extrusionOk="0">
                  <a:moveTo>
                    <a:pt x="59710" y="120000"/>
                  </a:moveTo>
                  <a:cubicBezTo>
                    <a:pt x="26666" y="120000"/>
                    <a:pt x="0" y="92753"/>
                    <a:pt x="0" y="59710"/>
                  </a:cubicBezTo>
                  <a:cubicBezTo>
                    <a:pt x="0" y="26666"/>
                    <a:pt x="26666" y="0"/>
                    <a:pt x="59710" y="0"/>
                  </a:cubicBezTo>
                  <a:cubicBezTo>
                    <a:pt x="92753" y="0"/>
                    <a:pt x="120000" y="26666"/>
                    <a:pt x="120000" y="59710"/>
                  </a:cubicBezTo>
                  <a:cubicBezTo>
                    <a:pt x="120000" y="92753"/>
                    <a:pt x="92753" y="120000"/>
                    <a:pt x="59710" y="120000"/>
                  </a:cubicBezTo>
                  <a:close/>
                  <a:moveTo>
                    <a:pt x="59710" y="16231"/>
                  </a:moveTo>
                  <a:cubicBezTo>
                    <a:pt x="35942" y="16231"/>
                    <a:pt x="16231" y="35942"/>
                    <a:pt x="16231" y="59710"/>
                  </a:cubicBezTo>
                  <a:cubicBezTo>
                    <a:pt x="16231" y="84057"/>
                    <a:pt x="35942" y="103768"/>
                    <a:pt x="59710" y="103768"/>
                  </a:cubicBezTo>
                  <a:cubicBezTo>
                    <a:pt x="84057" y="103768"/>
                    <a:pt x="103768" y="84057"/>
                    <a:pt x="103768" y="59710"/>
                  </a:cubicBezTo>
                  <a:cubicBezTo>
                    <a:pt x="103768" y="35942"/>
                    <a:pt x="84057" y="16231"/>
                    <a:pt x="59710" y="1623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3" name="Shape 43"/>
            <p:cNvSpPr/>
            <p:nvPr/>
          </p:nvSpPr>
          <p:spPr>
            <a:xfrm>
              <a:off x="6148932" y="2257424"/>
              <a:ext cx="258763" cy="88900"/>
            </a:xfrm>
            <a:custGeom>
              <a:avLst/>
              <a:gdLst/>
              <a:ahLst/>
              <a:cxnLst/>
              <a:rect l="0" t="0" r="0" b="0"/>
              <a:pathLst>
                <a:path w="120000" h="120000" extrusionOk="0">
                  <a:moveTo>
                    <a:pt x="99259" y="119999"/>
                  </a:moveTo>
                  <a:cubicBezTo>
                    <a:pt x="20740" y="119999"/>
                    <a:pt x="20740" y="119999"/>
                    <a:pt x="20740" y="119999"/>
                  </a:cubicBezTo>
                  <a:cubicBezTo>
                    <a:pt x="8888" y="119999"/>
                    <a:pt x="0" y="94285"/>
                    <a:pt x="0" y="59999"/>
                  </a:cubicBezTo>
                  <a:cubicBezTo>
                    <a:pt x="0" y="29999"/>
                    <a:pt x="8888" y="0"/>
                    <a:pt x="20740" y="0"/>
                  </a:cubicBezTo>
                  <a:cubicBezTo>
                    <a:pt x="99259" y="0"/>
                    <a:pt x="99259" y="0"/>
                    <a:pt x="99259" y="0"/>
                  </a:cubicBezTo>
                  <a:cubicBezTo>
                    <a:pt x="111111" y="0"/>
                    <a:pt x="120000" y="29999"/>
                    <a:pt x="120000" y="59999"/>
                  </a:cubicBezTo>
                  <a:cubicBezTo>
                    <a:pt x="120000" y="94285"/>
                    <a:pt x="111111" y="119999"/>
                    <a:pt x="99259"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4" name="Shape 44"/>
            <p:cNvSpPr/>
            <p:nvPr/>
          </p:nvSpPr>
          <p:spPr>
            <a:xfrm>
              <a:off x="6382295" y="2378074"/>
              <a:ext cx="136525" cy="133350"/>
            </a:xfrm>
            <a:custGeom>
              <a:avLst/>
              <a:gdLst/>
              <a:ahLst/>
              <a:cxnLst/>
              <a:rect l="0" t="0" r="0" b="0"/>
              <a:pathLst>
                <a:path w="120000" h="120000" extrusionOk="0">
                  <a:moveTo>
                    <a:pt x="44651" y="120000"/>
                  </a:moveTo>
                  <a:cubicBezTo>
                    <a:pt x="33488" y="120000"/>
                    <a:pt x="25116" y="117142"/>
                    <a:pt x="16744" y="108571"/>
                  </a:cubicBezTo>
                  <a:cubicBezTo>
                    <a:pt x="0" y="91428"/>
                    <a:pt x="0" y="68571"/>
                    <a:pt x="16744" y="51428"/>
                  </a:cubicBezTo>
                  <a:cubicBezTo>
                    <a:pt x="50232" y="17142"/>
                    <a:pt x="50232" y="17142"/>
                    <a:pt x="50232" y="17142"/>
                  </a:cubicBezTo>
                  <a:cubicBezTo>
                    <a:pt x="66976" y="0"/>
                    <a:pt x="89302" y="0"/>
                    <a:pt x="106046" y="17142"/>
                  </a:cubicBezTo>
                  <a:cubicBezTo>
                    <a:pt x="120000" y="31428"/>
                    <a:pt x="120000" y="57142"/>
                    <a:pt x="106046" y="74285"/>
                  </a:cubicBezTo>
                  <a:cubicBezTo>
                    <a:pt x="72558" y="108571"/>
                    <a:pt x="72558" y="108571"/>
                    <a:pt x="72558" y="108571"/>
                  </a:cubicBezTo>
                  <a:cubicBezTo>
                    <a:pt x="64186" y="117142"/>
                    <a:pt x="53023" y="120000"/>
                    <a:pt x="44651"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5" name="Shape 45"/>
            <p:cNvSpPr/>
            <p:nvPr/>
          </p:nvSpPr>
          <p:spPr>
            <a:xfrm>
              <a:off x="6231482" y="2536824"/>
              <a:ext cx="90488" cy="217488"/>
            </a:xfrm>
            <a:custGeom>
              <a:avLst/>
              <a:gdLst/>
              <a:ahLst/>
              <a:cxnLst/>
              <a:rect l="0" t="0" r="0" b="0"/>
              <a:pathLst>
                <a:path w="120000" h="120000" extrusionOk="0">
                  <a:moveTo>
                    <a:pt x="59999" y="120000"/>
                  </a:moveTo>
                  <a:cubicBezTo>
                    <a:pt x="29999" y="120000"/>
                    <a:pt x="0" y="107647"/>
                    <a:pt x="0" y="95294"/>
                  </a:cubicBezTo>
                  <a:cubicBezTo>
                    <a:pt x="0" y="24705"/>
                    <a:pt x="0" y="24705"/>
                    <a:pt x="0" y="24705"/>
                  </a:cubicBezTo>
                  <a:cubicBezTo>
                    <a:pt x="0" y="10588"/>
                    <a:pt x="29999" y="0"/>
                    <a:pt x="59999" y="0"/>
                  </a:cubicBezTo>
                  <a:cubicBezTo>
                    <a:pt x="94285" y="0"/>
                    <a:pt x="119999" y="10588"/>
                    <a:pt x="119999" y="24705"/>
                  </a:cubicBezTo>
                  <a:cubicBezTo>
                    <a:pt x="119999" y="95294"/>
                    <a:pt x="119999" y="95294"/>
                    <a:pt x="119999" y="95294"/>
                  </a:cubicBezTo>
                  <a:cubicBezTo>
                    <a:pt x="119999" y="107647"/>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46" name="Shape 46"/>
          <p:cNvSpPr txBox="1"/>
          <p:nvPr/>
        </p:nvSpPr>
        <p:spPr>
          <a:xfrm>
            <a:off x="18676" y="1183004"/>
            <a:ext cx="12192000" cy="432657"/>
          </a:xfrm>
          <a:prstGeom prst="rect">
            <a:avLst/>
          </a:prstGeom>
          <a:noFill/>
          <a:ln>
            <a:noFill/>
          </a:ln>
        </p:spPr>
        <p:txBody>
          <a:bodyPr wrap="square" lIns="89358" tIns="44679" rIns="89358" bIns="44679" anchor="t" anchorCtr="0">
            <a:noAutofit/>
          </a:bodyPr>
          <a:lstStyle/>
          <a:p>
            <a:pPr marL="0" marR="0" lvl="0" indent="-180522" algn="ctr" rtl="0">
              <a:lnSpc>
                <a:spcPct val="90000"/>
              </a:lnSpc>
              <a:spcBef>
                <a:spcPts val="0"/>
              </a:spcBef>
              <a:buClr>
                <a:schemeClr val="lt2"/>
              </a:buClr>
              <a:buSzPct val="100000"/>
              <a:buFont typeface="Arial"/>
              <a:buNone/>
            </a:pPr>
            <a:r>
              <a:rPr lang="en-US" sz="2843" b="1">
                <a:solidFill>
                  <a:schemeClr val="lt2"/>
                </a:solidFill>
                <a:latin typeface="Calibri"/>
                <a:ea typeface="Calibri"/>
                <a:cs typeface="Calibri"/>
                <a:sym typeface="Calibri"/>
              </a:rPr>
              <a:t>What Customers care about</a:t>
            </a:r>
          </a:p>
        </p:txBody>
      </p:sp>
      <p:sp>
        <p:nvSpPr>
          <p:cNvPr id="47" name="Shape 47"/>
          <p:cNvSpPr/>
          <p:nvPr/>
        </p:nvSpPr>
        <p:spPr>
          <a:xfrm>
            <a:off x="1905651"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nvGrpSpPr>
          <p:cNvPr id="48" name="Shape 48"/>
          <p:cNvGrpSpPr/>
          <p:nvPr/>
        </p:nvGrpSpPr>
        <p:grpSpPr>
          <a:xfrm>
            <a:off x="7186259" y="4502698"/>
            <a:ext cx="799779" cy="799890"/>
            <a:chOff x="3622" y="2265"/>
            <a:chExt cx="957" cy="957"/>
          </a:xfrm>
        </p:grpSpPr>
        <p:sp>
          <p:nvSpPr>
            <p:cNvPr id="49" name="Shape 49"/>
            <p:cNvSpPr/>
            <p:nvPr/>
          </p:nvSpPr>
          <p:spPr>
            <a:xfrm>
              <a:off x="3622" y="2265"/>
              <a:ext cx="957" cy="957"/>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0" name="Shape 50"/>
            <p:cNvSpPr/>
            <p:nvPr/>
          </p:nvSpPr>
          <p:spPr>
            <a:xfrm>
              <a:off x="3913" y="2561"/>
              <a:ext cx="435" cy="264"/>
            </a:xfrm>
            <a:custGeom>
              <a:avLst/>
              <a:gdLst/>
              <a:ahLst/>
              <a:cxnLst/>
              <a:rect l="0" t="0" r="0" b="0"/>
              <a:pathLst>
                <a:path w="120000" h="120000" extrusionOk="0">
                  <a:moveTo>
                    <a:pt x="95737" y="120000"/>
                  </a:moveTo>
                  <a:cubicBezTo>
                    <a:pt x="28196" y="120000"/>
                    <a:pt x="28196" y="120000"/>
                    <a:pt x="28196" y="120000"/>
                  </a:cubicBezTo>
                  <a:cubicBezTo>
                    <a:pt x="24262" y="120000"/>
                    <a:pt x="20983" y="115675"/>
                    <a:pt x="19672" y="109189"/>
                  </a:cubicBezTo>
                  <a:cubicBezTo>
                    <a:pt x="1311" y="20540"/>
                    <a:pt x="1311" y="20540"/>
                    <a:pt x="1311" y="20540"/>
                  </a:cubicBezTo>
                  <a:cubicBezTo>
                    <a:pt x="0" y="15135"/>
                    <a:pt x="655" y="10810"/>
                    <a:pt x="1967" y="6486"/>
                  </a:cubicBezTo>
                  <a:cubicBezTo>
                    <a:pt x="3934" y="2162"/>
                    <a:pt x="6557" y="0"/>
                    <a:pt x="9836" y="0"/>
                  </a:cubicBezTo>
                  <a:cubicBezTo>
                    <a:pt x="110819" y="0"/>
                    <a:pt x="110819" y="0"/>
                    <a:pt x="110819" y="0"/>
                  </a:cubicBezTo>
                  <a:cubicBezTo>
                    <a:pt x="113442" y="0"/>
                    <a:pt x="116065" y="2162"/>
                    <a:pt x="118032" y="6486"/>
                  </a:cubicBezTo>
                  <a:cubicBezTo>
                    <a:pt x="120000" y="9729"/>
                    <a:pt x="120000" y="15135"/>
                    <a:pt x="119344" y="19459"/>
                  </a:cubicBezTo>
                  <a:cubicBezTo>
                    <a:pt x="104918" y="108108"/>
                    <a:pt x="104918" y="108108"/>
                    <a:pt x="104918" y="108108"/>
                  </a:cubicBezTo>
                  <a:cubicBezTo>
                    <a:pt x="103606" y="114594"/>
                    <a:pt x="99672" y="120000"/>
                    <a:pt x="95737" y="120000"/>
                  </a:cubicBezTo>
                  <a:close/>
                  <a:moveTo>
                    <a:pt x="34754" y="89729"/>
                  </a:moveTo>
                  <a:cubicBezTo>
                    <a:pt x="88524" y="89729"/>
                    <a:pt x="88524" y="89729"/>
                    <a:pt x="88524" y="89729"/>
                  </a:cubicBezTo>
                  <a:cubicBezTo>
                    <a:pt x="98360" y="30270"/>
                    <a:pt x="98360" y="30270"/>
                    <a:pt x="98360" y="30270"/>
                  </a:cubicBezTo>
                  <a:cubicBezTo>
                    <a:pt x="22295" y="30270"/>
                    <a:pt x="22295" y="30270"/>
                    <a:pt x="22295" y="30270"/>
                  </a:cubicBezTo>
                  <a:lnTo>
                    <a:pt x="34754" y="89729"/>
                  </a:ln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1" name="Shape 51"/>
            <p:cNvSpPr/>
            <p:nvPr/>
          </p:nvSpPr>
          <p:spPr>
            <a:xfrm>
              <a:off x="3844" y="2539"/>
              <a:ext cx="135" cy="67"/>
            </a:xfrm>
            <a:custGeom>
              <a:avLst/>
              <a:gdLst/>
              <a:ahLst/>
              <a:cxnLst/>
              <a:rect l="0" t="0" r="0" b="0"/>
              <a:pathLst>
                <a:path w="120000" h="120000" extrusionOk="0">
                  <a:moveTo>
                    <a:pt x="90526" y="119999"/>
                  </a:moveTo>
                  <a:cubicBezTo>
                    <a:pt x="29473" y="119999"/>
                    <a:pt x="29473" y="119999"/>
                    <a:pt x="29473" y="119999"/>
                  </a:cubicBezTo>
                  <a:cubicBezTo>
                    <a:pt x="12631" y="119999"/>
                    <a:pt x="0" y="94285"/>
                    <a:pt x="0" y="59999"/>
                  </a:cubicBezTo>
                  <a:cubicBezTo>
                    <a:pt x="0" y="25714"/>
                    <a:pt x="12631" y="0"/>
                    <a:pt x="29473" y="0"/>
                  </a:cubicBezTo>
                  <a:cubicBezTo>
                    <a:pt x="90526" y="0"/>
                    <a:pt x="90526" y="0"/>
                    <a:pt x="90526" y="0"/>
                  </a:cubicBezTo>
                  <a:cubicBezTo>
                    <a:pt x="107368" y="0"/>
                    <a:pt x="119999" y="25714"/>
                    <a:pt x="119999" y="59999"/>
                  </a:cubicBezTo>
                  <a:cubicBezTo>
                    <a:pt x="119999" y="94285"/>
                    <a:pt x="107368" y="119999"/>
                    <a:pt x="9052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2" name="Shape 52"/>
            <p:cNvSpPr/>
            <p:nvPr/>
          </p:nvSpPr>
          <p:spPr>
            <a:xfrm>
              <a:off x="3941"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3" name="Shape 53"/>
            <p:cNvSpPr/>
            <p:nvPr/>
          </p:nvSpPr>
          <p:spPr>
            <a:xfrm>
              <a:off x="4165"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4" name="Shape 54"/>
            <p:cNvSpPr/>
            <p:nvPr/>
          </p:nvSpPr>
          <p:spPr>
            <a:xfrm>
              <a:off x="3948" y="2753"/>
              <a:ext cx="305" cy="184"/>
            </a:xfrm>
            <a:custGeom>
              <a:avLst/>
              <a:gdLst/>
              <a:ahLst/>
              <a:cxnLst/>
              <a:rect l="0" t="0" r="0" b="0"/>
              <a:pathLst>
                <a:path w="120000" h="120000" extrusionOk="0">
                  <a:moveTo>
                    <a:pt x="106875" y="120000"/>
                  </a:moveTo>
                  <a:cubicBezTo>
                    <a:pt x="14062" y="120000"/>
                    <a:pt x="14062" y="120000"/>
                    <a:pt x="14062" y="120000"/>
                  </a:cubicBezTo>
                  <a:cubicBezTo>
                    <a:pt x="9375" y="120000"/>
                    <a:pt x="5625" y="116883"/>
                    <a:pt x="3750" y="110649"/>
                  </a:cubicBezTo>
                  <a:cubicBezTo>
                    <a:pt x="937" y="105974"/>
                    <a:pt x="0" y="98181"/>
                    <a:pt x="937" y="91948"/>
                  </a:cubicBezTo>
                  <a:cubicBezTo>
                    <a:pt x="14062" y="18701"/>
                    <a:pt x="14062" y="18701"/>
                    <a:pt x="14062" y="18701"/>
                  </a:cubicBezTo>
                  <a:cubicBezTo>
                    <a:pt x="15937" y="6233"/>
                    <a:pt x="22500" y="0"/>
                    <a:pt x="30000" y="3116"/>
                  </a:cubicBezTo>
                  <a:cubicBezTo>
                    <a:pt x="36562" y="6233"/>
                    <a:pt x="41250" y="18701"/>
                    <a:pt x="39375" y="29610"/>
                  </a:cubicBezTo>
                  <a:cubicBezTo>
                    <a:pt x="30937" y="76363"/>
                    <a:pt x="30937" y="76363"/>
                    <a:pt x="30937" y="76363"/>
                  </a:cubicBezTo>
                  <a:cubicBezTo>
                    <a:pt x="106875" y="76363"/>
                    <a:pt x="106875" y="76363"/>
                    <a:pt x="106875" y="76363"/>
                  </a:cubicBezTo>
                  <a:cubicBezTo>
                    <a:pt x="114375" y="76363"/>
                    <a:pt x="120000" y="85714"/>
                    <a:pt x="120000" y="98181"/>
                  </a:cubicBezTo>
                  <a:cubicBezTo>
                    <a:pt x="120000" y="110649"/>
                    <a:pt x="114375" y="120000"/>
                    <a:pt x="10687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grpSp>
        <p:nvGrpSpPr>
          <p:cNvPr id="55" name="Shape 55"/>
          <p:cNvGrpSpPr/>
          <p:nvPr/>
        </p:nvGrpSpPr>
        <p:grpSpPr>
          <a:xfrm>
            <a:off x="10249045" y="4502698"/>
            <a:ext cx="799779" cy="799890"/>
            <a:chOff x="10511633" y="4592334"/>
            <a:chExt cx="815816" cy="815814"/>
          </a:xfrm>
        </p:grpSpPr>
        <p:sp>
          <p:nvSpPr>
            <p:cNvPr id="56" name="Shape 56"/>
            <p:cNvSpPr/>
            <p:nvPr/>
          </p:nvSpPr>
          <p:spPr>
            <a:xfrm>
              <a:off x="10511633" y="4592334"/>
              <a:ext cx="815816" cy="815814"/>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7" name="Shape 57"/>
            <p:cNvSpPr/>
            <p:nvPr/>
          </p:nvSpPr>
          <p:spPr>
            <a:xfrm>
              <a:off x="10688095" y="4846797"/>
              <a:ext cx="464597" cy="306889"/>
            </a:xfrm>
            <a:custGeom>
              <a:avLst/>
              <a:gdLst/>
              <a:ahLst/>
              <a:cxnLst/>
              <a:rect l="0" t="0" r="0" b="0"/>
              <a:pathLst>
                <a:path w="120000" h="120000" extrusionOk="0">
                  <a:moveTo>
                    <a:pt x="89082" y="120000"/>
                  </a:moveTo>
                  <a:cubicBezTo>
                    <a:pt x="89082" y="120000"/>
                    <a:pt x="89082" y="120000"/>
                    <a:pt x="88558" y="120000"/>
                  </a:cubicBezTo>
                  <a:cubicBezTo>
                    <a:pt x="88558" y="120000"/>
                    <a:pt x="88558" y="120000"/>
                    <a:pt x="88558" y="120000"/>
                  </a:cubicBezTo>
                  <a:cubicBezTo>
                    <a:pt x="22532" y="120000"/>
                    <a:pt x="22532" y="120000"/>
                    <a:pt x="22532" y="120000"/>
                  </a:cubicBezTo>
                  <a:cubicBezTo>
                    <a:pt x="22532" y="120000"/>
                    <a:pt x="22008" y="120000"/>
                    <a:pt x="22008" y="120000"/>
                  </a:cubicBezTo>
                  <a:cubicBezTo>
                    <a:pt x="9956" y="119205"/>
                    <a:pt x="0" y="104105"/>
                    <a:pt x="0" y="85033"/>
                  </a:cubicBezTo>
                  <a:cubicBezTo>
                    <a:pt x="0" y="68344"/>
                    <a:pt x="7860" y="54834"/>
                    <a:pt x="18340" y="51655"/>
                  </a:cubicBezTo>
                  <a:cubicBezTo>
                    <a:pt x="21484" y="22251"/>
                    <a:pt x="37729" y="0"/>
                    <a:pt x="57641" y="0"/>
                  </a:cubicBezTo>
                  <a:cubicBezTo>
                    <a:pt x="71266" y="0"/>
                    <a:pt x="83842" y="9536"/>
                    <a:pt x="91179" y="27019"/>
                  </a:cubicBezTo>
                  <a:cubicBezTo>
                    <a:pt x="106899" y="27814"/>
                    <a:pt x="119999" y="48476"/>
                    <a:pt x="119999" y="73112"/>
                  </a:cubicBezTo>
                  <a:cubicBezTo>
                    <a:pt x="119999" y="99337"/>
                    <a:pt x="106375" y="120000"/>
                    <a:pt x="89082" y="120000"/>
                  </a:cubicBezTo>
                  <a:close/>
                  <a:moveTo>
                    <a:pt x="23056" y="97748"/>
                  </a:moveTo>
                  <a:cubicBezTo>
                    <a:pt x="88034" y="97748"/>
                    <a:pt x="88034" y="97748"/>
                    <a:pt x="88034" y="97748"/>
                  </a:cubicBezTo>
                  <a:cubicBezTo>
                    <a:pt x="88034" y="97748"/>
                    <a:pt x="88558" y="97748"/>
                    <a:pt x="88558" y="97748"/>
                  </a:cubicBezTo>
                  <a:cubicBezTo>
                    <a:pt x="89082" y="97748"/>
                    <a:pt x="89082" y="97748"/>
                    <a:pt x="89082" y="97748"/>
                  </a:cubicBezTo>
                  <a:cubicBezTo>
                    <a:pt x="97991" y="97748"/>
                    <a:pt x="105327" y="86622"/>
                    <a:pt x="105327" y="73112"/>
                  </a:cubicBezTo>
                  <a:cubicBezTo>
                    <a:pt x="105327" y="59602"/>
                    <a:pt x="97991" y="48476"/>
                    <a:pt x="89082" y="48476"/>
                  </a:cubicBezTo>
                  <a:cubicBezTo>
                    <a:pt x="88558" y="48476"/>
                    <a:pt x="88034" y="48476"/>
                    <a:pt x="87510" y="49271"/>
                  </a:cubicBezTo>
                  <a:cubicBezTo>
                    <a:pt x="84366" y="49271"/>
                    <a:pt x="81746" y="46887"/>
                    <a:pt x="80174" y="42913"/>
                  </a:cubicBezTo>
                  <a:cubicBezTo>
                    <a:pt x="75982" y="30198"/>
                    <a:pt x="67074" y="22251"/>
                    <a:pt x="57641" y="22251"/>
                  </a:cubicBezTo>
                  <a:cubicBezTo>
                    <a:pt x="44017" y="22251"/>
                    <a:pt x="33013" y="38940"/>
                    <a:pt x="33013" y="59602"/>
                  </a:cubicBezTo>
                  <a:cubicBezTo>
                    <a:pt x="33013" y="60397"/>
                    <a:pt x="33013" y="60397"/>
                    <a:pt x="33013" y="60397"/>
                  </a:cubicBezTo>
                  <a:cubicBezTo>
                    <a:pt x="33013" y="61986"/>
                    <a:pt x="33013" y="61986"/>
                    <a:pt x="33013" y="61986"/>
                  </a:cubicBezTo>
                  <a:cubicBezTo>
                    <a:pt x="33013" y="65165"/>
                    <a:pt x="31965" y="68344"/>
                    <a:pt x="30393" y="70728"/>
                  </a:cubicBezTo>
                  <a:cubicBezTo>
                    <a:pt x="28820" y="72317"/>
                    <a:pt x="26724" y="73907"/>
                    <a:pt x="24104" y="73112"/>
                  </a:cubicBezTo>
                  <a:cubicBezTo>
                    <a:pt x="23580" y="73112"/>
                    <a:pt x="23580" y="73112"/>
                    <a:pt x="23056" y="73112"/>
                  </a:cubicBezTo>
                  <a:cubicBezTo>
                    <a:pt x="18340" y="73112"/>
                    <a:pt x="14672" y="78675"/>
                    <a:pt x="14672" y="85033"/>
                  </a:cubicBezTo>
                  <a:cubicBezTo>
                    <a:pt x="14672" y="92185"/>
                    <a:pt x="18340" y="97748"/>
                    <a:pt x="23056" y="97748"/>
                  </a:cubicBezTo>
                  <a:cubicBezTo>
                    <a:pt x="23056" y="97748"/>
                    <a:pt x="23056" y="97748"/>
                    <a:pt x="23056" y="97748"/>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58" name="Shape 58"/>
          <p:cNvSpPr txBox="1"/>
          <p:nvPr/>
        </p:nvSpPr>
        <p:spPr>
          <a:xfrm>
            <a:off x="1888198" y="4457163"/>
            <a:ext cx="2117547"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59" name="Shape 59"/>
          <p:cNvSpPr txBox="1"/>
          <p:nvPr/>
        </p:nvSpPr>
        <p:spPr>
          <a:xfrm>
            <a:off x="4893143" y="4457163"/>
            <a:ext cx="2275692"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60" name="Shape 60"/>
          <p:cNvSpPr txBox="1"/>
          <p:nvPr/>
        </p:nvSpPr>
        <p:spPr>
          <a:xfrm>
            <a:off x="8065644" y="4457162"/>
            <a:ext cx="2066976" cy="756311"/>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grpSp>
        <p:nvGrpSpPr>
          <p:cNvPr id="61" name="Shape 61"/>
          <p:cNvGrpSpPr/>
          <p:nvPr/>
        </p:nvGrpSpPr>
        <p:grpSpPr>
          <a:xfrm>
            <a:off x="1037019" y="4502698"/>
            <a:ext cx="798942" cy="799890"/>
            <a:chOff x="2350" y="2261"/>
            <a:chExt cx="956" cy="957"/>
          </a:xfrm>
        </p:grpSpPr>
        <p:sp>
          <p:nvSpPr>
            <p:cNvPr id="62" name="Shape 62"/>
            <p:cNvSpPr/>
            <p:nvPr/>
          </p:nvSpPr>
          <p:spPr>
            <a:xfrm>
              <a:off x="2350" y="2261"/>
              <a:ext cx="956" cy="957"/>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3" name="Shape 63"/>
            <p:cNvSpPr/>
            <p:nvPr/>
          </p:nvSpPr>
          <p:spPr>
            <a:xfrm>
              <a:off x="2795" y="2484"/>
              <a:ext cx="67" cy="515"/>
            </a:xfrm>
            <a:custGeom>
              <a:avLst/>
              <a:gdLst/>
              <a:ahLst/>
              <a:cxnLst/>
              <a:rect l="0" t="0" r="0" b="0"/>
              <a:pathLst>
                <a:path w="120000" h="120000" extrusionOk="0">
                  <a:moveTo>
                    <a:pt x="59999" y="120000"/>
                  </a:moveTo>
                  <a:cubicBezTo>
                    <a:pt x="29999" y="120000"/>
                    <a:pt x="0" y="116111"/>
                    <a:pt x="0" y="112222"/>
                  </a:cubicBezTo>
                  <a:cubicBezTo>
                    <a:pt x="0" y="7777"/>
                    <a:pt x="0" y="7777"/>
                    <a:pt x="0" y="7777"/>
                  </a:cubicBezTo>
                  <a:cubicBezTo>
                    <a:pt x="0" y="3888"/>
                    <a:pt x="29999" y="0"/>
                    <a:pt x="59999" y="0"/>
                  </a:cubicBezTo>
                  <a:cubicBezTo>
                    <a:pt x="94285" y="0"/>
                    <a:pt x="119999" y="3888"/>
                    <a:pt x="119999" y="7777"/>
                  </a:cubicBezTo>
                  <a:cubicBezTo>
                    <a:pt x="119999" y="112222"/>
                    <a:pt x="119999" y="112222"/>
                    <a:pt x="119999" y="112222"/>
                  </a:cubicBezTo>
                  <a:cubicBezTo>
                    <a:pt x="119999" y="116111"/>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4" name="Shape 64"/>
            <p:cNvSpPr/>
            <p:nvPr/>
          </p:nvSpPr>
          <p:spPr>
            <a:xfrm>
              <a:off x="2709" y="2403"/>
              <a:ext cx="241" cy="158"/>
            </a:xfrm>
            <a:custGeom>
              <a:avLst/>
              <a:gdLst/>
              <a:ahLst/>
              <a:cxnLst/>
              <a:rect l="0" t="0" r="0" b="0"/>
              <a:pathLst>
                <a:path w="120000" h="120000" extrusionOk="0">
                  <a:moveTo>
                    <a:pt x="100990" y="118181"/>
                  </a:moveTo>
                  <a:cubicBezTo>
                    <a:pt x="97425" y="118181"/>
                    <a:pt x="92673" y="114545"/>
                    <a:pt x="90297" y="110909"/>
                  </a:cubicBezTo>
                  <a:cubicBezTo>
                    <a:pt x="59405" y="63636"/>
                    <a:pt x="59405" y="63636"/>
                    <a:pt x="59405" y="63636"/>
                  </a:cubicBezTo>
                  <a:cubicBezTo>
                    <a:pt x="29702" y="110909"/>
                    <a:pt x="29702" y="110909"/>
                    <a:pt x="29702" y="110909"/>
                  </a:cubicBezTo>
                  <a:cubicBezTo>
                    <a:pt x="23762" y="120000"/>
                    <a:pt x="13069" y="120000"/>
                    <a:pt x="5940" y="110909"/>
                  </a:cubicBezTo>
                  <a:cubicBezTo>
                    <a:pt x="0" y="100000"/>
                    <a:pt x="0" y="83636"/>
                    <a:pt x="5940" y="74545"/>
                  </a:cubicBezTo>
                  <a:cubicBezTo>
                    <a:pt x="47524" y="10909"/>
                    <a:pt x="47524" y="10909"/>
                    <a:pt x="47524" y="10909"/>
                  </a:cubicBezTo>
                  <a:cubicBezTo>
                    <a:pt x="54653" y="1818"/>
                    <a:pt x="65346" y="0"/>
                    <a:pt x="71287" y="10909"/>
                  </a:cubicBezTo>
                  <a:cubicBezTo>
                    <a:pt x="112871" y="74545"/>
                    <a:pt x="112871" y="74545"/>
                    <a:pt x="112871" y="74545"/>
                  </a:cubicBezTo>
                  <a:cubicBezTo>
                    <a:pt x="120000" y="83636"/>
                    <a:pt x="120000" y="100000"/>
                    <a:pt x="112871" y="110909"/>
                  </a:cubicBezTo>
                  <a:cubicBezTo>
                    <a:pt x="110495" y="114545"/>
                    <a:pt x="105742" y="118181"/>
                    <a:pt x="100990" y="11818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5" name="Shape 65"/>
            <p:cNvSpPr/>
            <p:nvPr/>
          </p:nvSpPr>
          <p:spPr>
            <a:xfrm>
              <a:off x="2709" y="2918"/>
              <a:ext cx="241" cy="152"/>
            </a:xfrm>
            <a:custGeom>
              <a:avLst/>
              <a:gdLst/>
              <a:ahLst/>
              <a:cxnLst/>
              <a:rect l="0" t="0" r="0" b="0"/>
              <a:pathLst>
                <a:path w="120000" h="120000" extrusionOk="0">
                  <a:moveTo>
                    <a:pt x="59405" y="120000"/>
                  </a:moveTo>
                  <a:cubicBezTo>
                    <a:pt x="55841" y="120000"/>
                    <a:pt x="51089" y="118125"/>
                    <a:pt x="47524" y="112500"/>
                  </a:cubicBezTo>
                  <a:cubicBezTo>
                    <a:pt x="5940" y="46875"/>
                    <a:pt x="5940" y="46875"/>
                    <a:pt x="5940" y="46875"/>
                  </a:cubicBezTo>
                  <a:cubicBezTo>
                    <a:pt x="0" y="37500"/>
                    <a:pt x="0" y="20625"/>
                    <a:pt x="5940" y="9375"/>
                  </a:cubicBezTo>
                  <a:cubicBezTo>
                    <a:pt x="13069" y="0"/>
                    <a:pt x="23762" y="0"/>
                    <a:pt x="29702" y="9375"/>
                  </a:cubicBezTo>
                  <a:cubicBezTo>
                    <a:pt x="59405" y="58125"/>
                    <a:pt x="59405" y="58125"/>
                    <a:pt x="59405" y="58125"/>
                  </a:cubicBezTo>
                  <a:cubicBezTo>
                    <a:pt x="90297" y="9375"/>
                    <a:pt x="90297" y="9375"/>
                    <a:pt x="90297" y="9375"/>
                  </a:cubicBezTo>
                  <a:cubicBezTo>
                    <a:pt x="96237" y="0"/>
                    <a:pt x="106930" y="0"/>
                    <a:pt x="112871" y="9375"/>
                  </a:cubicBezTo>
                  <a:cubicBezTo>
                    <a:pt x="120000" y="20625"/>
                    <a:pt x="120000" y="37500"/>
                    <a:pt x="112871" y="46875"/>
                  </a:cubicBezTo>
                  <a:cubicBezTo>
                    <a:pt x="71287" y="112500"/>
                    <a:pt x="71287" y="112500"/>
                    <a:pt x="71287" y="112500"/>
                  </a:cubicBezTo>
                  <a:cubicBezTo>
                    <a:pt x="68910" y="118125"/>
                    <a:pt x="64158" y="120000"/>
                    <a:pt x="5940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6" name="Shape 66"/>
            <p:cNvSpPr/>
            <p:nvPr/>
          </p:nvSpPr>
          <p:spPr>
            <a:xfrm>
              <a:off x="2571" y="2706"/>
              <a:ext cx="512" cy="66"/>
            </a:xfrm>
            <a:custGeom>
              <a:avLst/>
              <a:gdLst/>
              <a:ahLst/>
              <a:cxnLst/>
              <a:rect l="0" t="0" r="0" b="0"/>
              <a:pathLst>
                <a:path w="120000" h="120000" extrusionOk="0">
                  <a:moveTo>
                    <a:pt x="112186" y="119999"/>
                  </a:moveTo>
                  <a:cubicBezTo>
                    <a:pt x="7813" y="119999"/>
                    <a:pt x="7813" y="119999"/>
                    <a:pt x="7813" y="119999"/>
                  </a:cubicBezTo>
                  <a:cubicBezTo>
                    <a:pt x="3348" y="119999"/>
                    <a:pt x="0" y="94285"/>
                    <a:pt x="0" y="59999"/>
                  </a:cubicBezTo>
                  <a:cubicBezTo>
                    <a:pt x="0" y="25714"/>
                    <a:pt x="3348" y="0"/>
                    <a:pt x="7813" y="0"/>
                  </a:cubicBezTo>
                  <a:cubicBezTo>
                    <a:pt x="112186" y="0"/>
                    <a:pt x="112186" y="0"/>
                    <a:pt x="112186" y="0"/>
                  </a:cubicBezTo>
                  <a:cubicBezTo>
                    <a:pt x="116651" y="0"/>
                    <a:pt x="120000" y="25714"/>
                    <a:pt x="120000" y="59999"/>
                  </a:cubicBezTo>
                  <a:cubicBezTo>
                    <a:pt x="120000" y="94285"/>
                    <a:pt x="116651" y="119999"/>
                    <a:pt x="11218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7" name="Shape 67"/>
            <p:cNvSpPr/>
            <p:nvPr/>
          </p:nvSpPr>
          <p:spPr>
            <a:xfrm>
              <a:off x="3007" y="2618"/>
              <a:ext cx="154" cy="238"/>
            </a:xfrm>
            <a:custGeom>
              <a:avLst/>
              <a:gdLst/>
              <a:ahLst/>
              <a:cxnLst/>
              <a:rect l="0" t="0" r="0" b="0"/>
              <a:pathLst>
                <a:path w="120000" h="120000" extrusionOk="0">
                  <a:moveTo>
                    <a:pt x="29538" y="120000"/>
                  </a:moveTo>
                  <a:cubicBezTo>
                    <a:pt x="22153" y="120000"/>
                    <a:pt x="14769" y="118800"/>
                    <a:pt x="11076" y="115200"/>
                  </a:cubicBezTo>
                  <a:cubicBezTo>
                    <a:pt x="0" y="109200"/>
                    <a:pt x="0" y="98400"/>
                    <a:pt x="11076" y="91200"/>
                  </a:cubicBezTo>
                  <a:cubicBezTo>
                    <a:pt x="57230" y="61200"/>
                    <a:pt x="57230" y="61200"/>
                    <a:pt x="57230" y="61200"/>
                  </a:cubicBezTo>
                  <a:cubicBezTo>
                    <a:pt x="11076" y="31200"/>
                    <a:pt x="11076" y="31200"/>
                    <a:pt x="11076" y="31200"/>
                  </a:cubicBezTo>
                  <a:cubicBezTo>
                    <a:pt x="0" y="24000"/>
                    <a:pt x="0" y="13200"/>
                    <a:pt x="11076" y="7200"/>
                  </a:cubicBezTo>
                  <a:cubicBezTo>
                    <a:pt x="20307" y="0"/>
                    <a:pt x="36923" y="0"/>
                    <a:pt x="46153" y="7200"/>
                  </a:cubicBezTo>
                  <a:cubicBezTo>
                    <a:pt x="112615" y="49200"/>
                    <a:pt x="112615" y="49200"/>
                    <a:pt x="112615" y="49200"/>
                  </a:cubicBezTo>
                  <a:cubicBezTo>
                    <a:pt x="116307" y="52800"/>
                    <a:pt x="120000" y="56400"/>
                    <a:pt x="120000" y="61200"/>
                  </a:cubicBezTo>
                  <a:cubicBezTo>
                    <a:pt x="120000" y="66000"/>
                    <a:pt x="116307" y="69600"/>
                    <a:pt x="112615" y="73200"/>
                  </a:cubicBezTo>
                  <a:cubicBezTo>
                    <a:pt x="46153" y="115200"/>
                    <a:pt x="46153" y="115200"/>
                    <a:pt x="46153" y="115200"/>
                  </a:cubicBezTo>
                  <a:cubicBezTo>
                    <a:pt x="42461" y="118800"/>
                    <a:pt x="35076" y="120000"/>
                    <a:pt x="29538"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8" name="Shape 68"/>
            <p:cNvSpPr/>
            <p:nvPr/>
          </p:nvSpPr>
          <p:spPr>
            <a:xfrm>
              <a:off x="2495" y="2618"/>
              <a:ext cx="157" cy="238"/>
            </a:xfrm>
            <a:custGeom>
              <a:avLst/>
              <a:gdLst/>
              <a:ahLst/>
              <a:cxnLst/>
              <a:rect l="0" t="0" r="0" b="0"/>
              <a:pathLst>
                <a:path w="120000" h="120000" extrusionOk="0">
                  <a:moveTo>
                    <a:pt x="90909" y="120000"/>
                  </a:moveTo>
                  <a:cubicBezTo>
                    <a:pt x="85454" y="120000"/>
                    <a:pt x="78181" y="118800"/>
                    <a:pt x="72727" y="115200"/>
                  </a:cubicBezTo>
                  <a:cubicBezTo>
                    <a:pt x="9090" y="73200"/>
                    <a:pt x="9090" y="73200"/>
                    <a:pt x="9090" y="73200"/>
                  </a:cubicBezTo>
                  <a:cubicBezTo>
                    <a:pt x="0" y="66000"/>
                    <a:pt x="0" y="56400"/>
                    <a:pt x="9090" y="49200"/>
                  </a:cubicBezTo>
                  <a:cubicBezTo>
                    <a:pt x="72727" y="7200"/>
                    <a:pt x="72727" y="7200"/>
                    <a:pt x="72727" y="7200"/>
                  </a:cubicBezTo>
                  <a:cubicBezTo>
                    <a:pt x="83636" y="0"/>
                    <a:pt x="100000" y="0"/>
                    <a:pt x="109090" y="7200"/>
                  </a:cubicBezTo>
                  <a:cubicBezTo>
                    <a:pt x="120000" y="13200"/>
                    <a:pt x="120000" y="24000"/>
                    <a:pt x="109090" y="31200"/>
                  </a:cubicBezTo>
                  <a:cubicBezTo>
                    <a:pt x="63636" y="61200"/>
                    <a:pt x="63636" y="61200"/>
                    <a:pt x="63636" y="61200"/>
                  </a:cubicBezTo>
                  <a:cubicBezTo>
                    <a:pt x="109090" y="91200"/>
                    <a:pt x="109090" y="91200"/>
                    <a:pt x="109090" y="91200"/>
                  </a:cubicBezTo>
                  <a:cubicBezTo>
                    <a:pt x="120000" y="98400"/>
                    <a:pt x="120000" y="109200"/>
                    <a:pt x="109090" y="115200"/>
                  </a:cubicBezTo>
                  <a:cubicBezTo>
                    <a:pt x="103636" y="118800"/>
                    <a:pt x="98181" y="120000"/>
                    <a:pt x="9090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69" name="Shape 69"/>
          <p:cNvSpPr/>
          <p:nvPr/>
        </p:nvSpPr>
        <p:spPr>
          <a:xfrm>
            <a:off x="5788183"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0" name="Shape 70"/>
          <p:cNvSpPr/>
          <p:nvPr/>
        </p:nvSpPr>
        <p:spPr>
          <a:xfrm>
            <a:off x="9733148"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1" name="Shape 71"/>
          <p:cNvSpPr txBox="1">
            <a:spLocks noGrp="1"/>
          </p:cNvSpPr>
          <p:nvPr>
            <p:ph type="body" idx="1"/>
          </p:nvPr>
        </p:nvSpPr>
        <p:spPr>
          <a:xfrm>
            <a:off x="1017816" y="2671012"/>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2"/>
          </p:nvPr>
        </p:nvSpPr>
        <p:spPr>
          <a:xfrm>
            <a:off x="1260597" y="3066149"/>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body" idx="3"/>
          </p:nvPr>
        </p:nvSpPr>
        <p:spPr>
          <a:xfrm>
            <a:off x="4900599" y="2671758"/>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body" idx="4"/>
          </p:nvPr>
        </p:nvSpPr>
        <p:spPr>
          <a:xfrm>
            <a:off x="5142603" y="3066894"/>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body" idx="5"/>
          </p:nvPr>
        </p:nvSpPr>
        <p:spPr>
          <a:xfrm>
            <a:off x="8845564" y="2675867"/>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body" idx="6"/>
          </p:nvPr>
        </p:nvSpPr>
        <p:spPr>
          <a:xfrm>
            <a:off x="9087568" y="3071002"/>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body" idx="7"/>
          </p:nvPr>
        </p:nvSpPr>
        <p:spPr>
          <a:xfrm>
            <a:off x="18710" y="3802563"/>
            <a:ext cx="12173324" cy="547893"/>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body" idx="8"/>
          </p:nvPr>
        </p:nvSpPr>
        <p:spPr>
          <a:xfrm>
            <a:off x="21076"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body" idx="9"/>
          </p:nvPr>
        </p:nvSpPr>
        <p:spPr>
          <a:xfrm>
            <a:off x="116658"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body" idx="13"/>
          </p:nvPr>
        </p:nvSpPr>
        <p:spPr>
          <a:xfrm>
            <a:off x="3048718"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body" idx="14"/>
          </p:nvPr>
        </p:nvSpPr>
        <p:spPr>
          <a:xfrm>
            <a:off x="31661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body" idx="15"/>
          </p:nvPr>
        </p:nvSpPr>
        <p:spPr>
          <a:xfrm>
            <a:off x="6170735"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body" idx="16"/>
          </p:nvPr>
        </p:nvSpPr>
        <p:spPr>
          <a:xfrm>
            <a:off x="6288203"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body" idx="17"/>
          </p:nvPr>
        </p:nvSpPr>
        <p:spPr>
          <a:xfrm>
            <a:off x="9233519"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body" idx="18"/>
          </p:nvPr>
        </p:nvSpPr>
        <p:spPr>
          <a:xfrm>
            <a:off x="93509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pic>
        <p:nvPicPr>
          <p:cNvPr id="86" name="Shape 86"/>
          <p:cNvPicPr preferRelativeResize="0"/>
          <p:nvPr/>
        </p:nvPicPr>
        <p:blipFill rotWithShape="1">
          <a:blip r:embed="rId2">
            <a:alphaModFix/>
          </a:blip>
          <a:srcRect/>
          <a:stretch/>
        </p:blipFill>
        <p:spPr>
          <a:xfrm>
            <a:off x="1088093" y="6268081"/>
            <a:ext cx="1691517" cy="759270"/>
          </a:xfrm>
          <a:prstGeom prst="rect">
            <a:avLst/>
          </a:prstGeom>
          <a:noFill/>
          <a:ln>
            <a:noFill/>
          </a:ln>
        </p:spPr>
      </p:pic>
    </p:spTree>
    <p:extLst>
      <p:ext uri="{BB962C8B-B14F-4D97-AF65-F5344CB8AC3E}">
        <p14:creationId xmlns:p14="http://schemas.microsoft.com/office/powerpoint/2010/main" val="230371033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18358568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3"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3"/>
            </a:lvl2pPr>
            <a:lvl3pPr lvl="2" indent="0" rtl="0">
              <a:spcBef>
                <a:spcPts val="0"/>
              </a:spcBef>
              <a:buSzPct val="100000"/>
              <a:buFont typeface="Arial"/>
              <a:buNone/>
              <a:defRPr sz="3333"/>
            </a:lvl3pPr>
            <a:lvl4pPr lvl="3" indent="0" rtl="0">
              <a:spcBef>
                <a:spcPts val="0"/>
              </a:spcBef>
              <a:buSzPct val="100000"/>
              <a:buFont typeface="Arial"/>
              <a:buNone/>
              <a:defRPr sz="3333"/>
            </a:lvl4pPr>
            <a:lvl5pPr lvl="4" indent="0" rtl="0">
              <a:spcBef>
                <a:spcPts val="0"/>
              </a:spcBef>
              <a:buSzPct val="100000"/>
              <a:buFont typeface="Arial"/>
              <a:buNone/>
              <a:defRPr sz="3333"/>
            </a:lvl5pPr>
            <a:lvl6pPr lvl="5" indent="0" rtl="0">
              <a:spcBef>
                <a:spcPts val="0"/>
              </a:spcBef>
              <a:buSzPct val="100000"/>
              <a:buFont typeface="Arial"/>
              <a:buNone/>
              <a:defRPr sz="3333"/>
            </a:lvl6pPr>
            <a:lvl7pPr lvl="6" indent="0" rtl="0">
              <a:spcBef>
                <a:spcPts val="0"/>
              </a:spcBef>
              <a:buSzPct val="100000"/>
              <a:buFont typeface="Arial"/>
              <a:buNone/>
              <a:defRPr sz="3333"/>
            </a:lvl7pPr>
            <a:lvl8pPr lvl="7" indent="0" rtl="0">
              <a:spcBef>
                <a:spcPts val="0"/>
              </a:spcBef>
              <a:buSzPct val="100000"/>
              <a:buFont typeface="Arial"/>
              <a:buNone/>
              <a:defRPr sz="3333"/>
            </a:lvl8pPr>
            <a:lvl9pPr lvl="8" indent="0" rtl="0">
              <a:spcBef>
                <a:spcPts val="0"/>
              </a:spcBef>
              <a:buSzPct val="100000"/>
              <a:buFont typeface="Arial"/>
              <a:buNone/>
              <a:defRPr sz="3333"/>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5"/>
            <a:ext cx="1789981" cy="389013"/>
          </a:xfrm>
          <a:prstGeom prst="rect">
            <a:avLst/>
          </a:prstGeom>
          <a:noFill/>
          <a:ln>
            <a:noFill/>
          </a:ln>
        </p:spPr>
      </p:pic>
    </p:spTree>
    <p:extLst>
      <p:ext uri="{BB962C8B-B14F-4D97-AF65-F5344CB8AC3E}">
        <p14:creationId xmlns:p14="http://schemas.microsoft.com/office/powerpoint/2010/main" val="8978991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81" tIns="60928" rIns="121881" bIns="60928" anchor="ctr" anchorCtr="0">
            <a:noAutofit/>
          </a:bodyPr>
          <a:lstStyle/>
          <a:p>
            <a:pPr marL="0" marR="0" lvl="0" indent="-149398"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2" y="6473435"/>
            <a:ext cx="975198" cy="228362"/>
          </a:xfrm>
          <a:prstGeom prst="rect">
            <a:avLst/>
          </a:prstGeom>
          <a:noFill/>
          <a:ln>
            <a:noFill/>
          </a:ln>
        </p:spPr>
      </p:pic>
      <p:sp>
        <p:nvSpPr>
          <p:cNvPr id="315" name="Shape 315"/>
          <p:cNvSpPr txBox="1">
            <a:spLocks noGrp="1"/>
          </p:cNvSpPr>
          <p:nvPr>
            <p:ph type="subTitle" idx="1"/>
          </p:nvPr>
        </p:nvSpPr>
        <p:spPr>
          <a:xfrm>
            <a:off x="487681" y="832934"/>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543" marR="0" lvl="1" indent="-119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9085" marR="0" lvl="2" indent="-1145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628" marR="0" lvl="3" indent="-10956"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8171" marR="0" lvl="4" indent="-10457"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713" marR="0" lvl="5" indent="-99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7256" marR="0" lvl="6" indent="-94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6799" marR="0" lvl="7" indent="-896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6342" marR="0" lvl="8" indent="-846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5"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0" y="1672166"/>
            <a:ext cx="11216641" cy="4580467"/>
          </a:xfrm>
          <a:prstGeom prst="rect">
            <a:avLst/>
          </a:prstGeom>
          <a:noFill/>
          <a:ln>
            <a:noFill/>
          </a:ln>
        </p:spPr>
        <p:txBody>
          <a:bodyPr wrap="square" lIns="91425" tIns="91425" rIns="91425" bIns="91425" anchor="t" anchorCtr="0"/>
          <a:lstStyle>
            <a:lvl1pPr marL="575679" marR="0" lvl="0" indent="28136" algn="l" rtl="0">
              <a:lnSpc>
                <a:spcPct val="100000"/>
              </a:lnSpc>
              <a:spcBef>
                <a:spcPts val="400"/>
              </a:spcBef>
              <a:spcAft>
                <a:spcPts val="0"/>
              </a:spcAft>
              <a:buClr>
                <a:srgbClr val="008674"/>
              </a:buClr>
              <a:buSzPct val="100000"/>
              <a:buFont typeface="Noto Sans Symbols"/>
              <a:buChar char="▪"/>
              <a:defRPr sz="3235" b="0" i="0" u="none" strike="noStrike" cap="none">
                <a:solidFill>
                  <a:srgbClr val="595959"/>
                </a:solidFill>
                <a:latin typeface="Arial"/>
                <a:ea typeface="Arial"/>
                <a:cs typeface="Arial"/>
                <a:sym typeface="Arial"/>
              </a:defRPr>
            </a:lvl1pPr>
            <a:lvl2pPr marL="1100563" marR="0" lvl="1" indent="5104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788" marR="0" lvl="2" indent="115037"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592" marR="0" lvl="3" indent="87398"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737" marR="0" lvl="4" indent="63494"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6236" marR="0" lvl="5" indent="114288"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778" marR="0" lvl="6" indent="114787"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5321" marR="0" lvl="7" indent="11528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4864" marR="0" lvl="8" indent="115782"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899086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0550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1858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089725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94208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08"/>
            <a:ext cx="12191999" cy="6855984"/>
          </a:xfrm>
          <a:prstGeom prst="rect">
            <a:avLst/>
          </a:prstGeom>
        </p:spPr>
      </p:pic>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6428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33477014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089904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27948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4192743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406527"/>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47302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8" y="1891841"/>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3" y="1101276"/>
            <a:ext cx="11655425" cy="447675"/>
          </a:xfrm>
          <a:prstGeom prst="rect">
            <a:avLst/>
          </a:prstGeom>
        </p:spPr>
        <p:txBody>
          <a:bodyPr/>
          <a:lstStyle>
            <a:lvl1pPr marL="0" indent="0">
              <a:buNone/>
              <a:defRPr sz="2000" b="0">
                <a:solidFill>
                  <a:schemeClr val="accent1"/>
                </a:solidFill>
                <a:latin typeface="+mn-lt"/>
              </a:defRPr>
            </a:lvl1pPr>
            <a:lvl2pPr marL="336080" indent="0">
              <a:buNone/>
              <a:defRPr/>
            </a:lvl2pPr>
          </a:lstStyle>
          <a:p>
            <a:pPr lvl="0"/>
            <a:r>
              <a:rPr lang="en-US"/>
              <a:t>Edit Master text styles</a:t>
            </a:r>
          </a:p>
        </p:txBody>
      </p:sp>
    </p:spTree>
    <p:extLst>
      <p:ext uri="{BB962C8B-B14F-4D97-AF65-F5344CB8AC3E}">
        <p14:creationId xmlns:p14="http://schemas.microsoft.com/office/powerpoint/2010/main" val="13491267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7679539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304926"/>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354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3" y="1101275"/>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214" rtl="0" eaLnBrk="1" latinLnBrk="0" hangingPunct="1"/>
            <a:r>
              <a:rPr lang="en-US"/>
              <a:t>Edit Master text styles</a:t>
            </a:r>
          </a:p>
        </p:txBody>
      </p:sp>
      <p:sp>
        <p:nvSpPr>
          <p:cNvPr id="4" name="Content Placeholder 3"/>
          <p:cNvSpPr>
            <a:spLocks noGrp="1"/>
          </p:cNvSpPr>
          <p:nvPr>
            <p:ph sz="quarter" idx="11"/>
          </p:nvPr>
        </p:nvSpPr>
        <p:spPr>
          <a:xfrm>
            <a:off x="269878"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6934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886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75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42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1761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4746133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226837592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4780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2/24/2019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159165708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33267533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27" tIns="121227" rIns="121227" bIns="121227" anchor="ctr" anchorCtr="0">
            <a:noAutofit/>
          </a:bodyPr>
          <a:lstStyle/>
          <a:p>
            <a:pPr marL="0" marR="0" lvl="0" indent="-118251"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2"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2"/>
            </a:lvl2pPr>
            <a:lvl3pPr lvl="2" indent="0" rtl="0">
              <a:spcBef>
                <a:spcPts val="0"/>
              </a:spcBef>
              <a:buSzPct val="100000"/>
              <a:buFont typeface="Arial"/>
              <a:buNone/>
              <a:defRPr sz="3332"/>
            </a:lvl3pPr>
            <a:lvl4pPr lvl="3" indent="0" rtl="0">
              <a:spcBef>
                <a:spcPts val="0"/>
              </a:spcBef>
              <a:buSzPct val="100000"/>
              <a:buFont typeface="Arial"/>
              <a:buNone/>
              <a:defRPr sz="3332"/>
            </a:lvl4pPr>
            <a:lvl5pPr lvl="4" indent="0" rtl="0">
              <a:spcBef>
                <a:spcPts val="0"/>
              </a:spcBef>
              <a:buSzPct val="100000"/>
              <a:buFont typeface="Arial"/>
              <a:buNone/>
              <a:defRPr sz="3332"/>
            </a:lvl5pPr>
            <a:lvl6pPr lvl="5" indent="0" rtl="0">
              <a:spcBef>
                <a:spcPts val="0"/>
              </a:spcBef>
              <a:buSzPct val="100000"/>
              <a:buFont typeface="Arial"/>
              <a:buNone/>
              <a:defRPr sz="3332"/>
            </a:lvl6pPr>
            <a:lvl7pPr lvl="6" indent="0" rtl="0">
              <a:spcBef>
                <a:spcPts val="0"/>
              </a:spcBef>
              <a:buSzPct val="100000"/>
              <a:buFont typeface="Arial"/>
              <a:buNone/>
              <a:defRPr sz="3332"/>
            </a:lvl7pPr>
            <a:lvl8pPr lvl="7" indent="0" rtl="0">
              <a:spcBef>
                <a:spcPts val="0"/>
              </a:spcBef>
              <a:buSzPct val="100000"/>
              <a:buFont typeface="Arial"/>
              <a:buNone/>
              <a:defRPr sz="3332"/>
            </a:lvl8pPr>
            <a:lvl9pPr lvl="8" indent="0" rtl="0">
              <a:spcBef>
                <a:spcPts val="0"/>
              </a:spcBef>
              <a:buSzPct val="100000"/>
              <a:buFont typeface="Arial"/>
              <a:buNone/>
              <a:defRPr sz="3332"/>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6"/>
            <a:ext cx="1789981" cy="389013"/>
          </a:xfrm>
          <a:prstGeom prst="rect">
            <a:avLst/>
          </a:prstGeom>
          <a:noFill/>
          <a:ln>
            <a:noFill/>
          </a:ln>
        </p:spPr>
      </p:pic>
    </p:spTree>
    <p:extLst>
      <p:ext uri="{BB962C8B-B14F-4D97-AF65-F5344CB8AC3E}">
        <p14:creationId xmlns:p14="http://schemas.microsoft.com/office/powerpoint/2010/main" val="62824591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63" tIns="60919" rIns="121863" bIns="60919" anchor="ctr" anchorCtr="0">
            <a:noAutofit/>
          </a:bodyPr>
          <a:lstStyle/>
          <a:p>
            <a:pPr marL="0" marR="0" lvl="0" indent="-149369"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3" y="6473435"/>
            <a:ext cx="975198" cy="228362"/>
          </a:xfrm>
          <a:prstGeom prst="rect">
            <a:avLst/>
          </a:prstGeom>
          <a:noFill/>
          <a:ln>
            <a:noFill/>
          </a:ln>
        </p:spPr>
      </p:pic>
      <p:sp>
        <p:nvSpPr>
          <p:cNvPr id="315" name="Shape 315"/>
          <p:cNvSpPr txBox="1">
            <a:spLocks noGrp="1"/>
          </p:cNvSpPr>
          <p:nvPr>
            <p:ph type="subTitle" idx="1"/>
          </p:nvPr>
        </p:nvSpPr>
        <p:spPr>
          <a:xfrm>
            <a:off x="487681" y="832935"/>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426" marR="0" lvl="1" indent="-11949"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8851" marR="0" lvl="2" indent="-114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277" marR="0" lvl="3" indent="-1095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7703" marR="0" lvl="4" indent="-1045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127" marR="0" lvl="5" indent="-9958"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6553" marR="0" lvl="6" indent="-94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5979" marR="0" lvl="7" indent="-89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5405" marR="0" lvl="8" indent="-846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4"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1" y="1672166"/>
            <a:ext cx="11216641" cy="4580467"/>
          </a:xfrm>
          <a:prstGeom prst="rect">
            <a:avLst/>
          </a:prstGeom>
          <a:noFill/>
          <a:ln>
            <a:noFill/>
          </a:ln>
        </p:spPr>
        <p:txBody>
          <a:bodyPr wrap="square" lIns="91425" tIns="91425" rIns="91425" bIns="91425" anchor="t" anchorCtr="0"/>
          <a:lstStyle>
            <a:lvl1pPr marL="575568" marR="0" lvl="0" indent="28131" algn="l" rtl="0">
              <a:lnSpc>
                <a:spcPct val="100000"/>
              </a:lnSpc>
              <a:spcBef>
                <a:spcPts val="400"/>
              </a:spcBef>
              <a:spcAft>
                <a:spcPts val="0"/>
              </a:spcAft>
              <a:buClr>
                <a:srgbClr val="008674"/>
              </a:buClr>
              <a:buSzPct val="100000"/>
              <a:buFont typeface="Noto Sans Symbols"/>
              <a:buChar char="▪"/>
              <a:defRPr sz="3234" b="0" i="0" u="none" strike="noStrike" cap="none">
                <a:solidFill>
                  <a:srgbClr val="595959"/>
                </a:solidFill>
                <a:latin typeface="Arial"/>
                <a:ea typeface="Arial"/>
                <a:cs typeface="Arial"/>
                <a:sym typeface="Arial"/>
              </a:defRPr>
            </a:lvl1pPr>
            <a:lvl2pPr marL="1100351" marR="0" lvl="1" indent="5103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492" marR="0" lvl="2" indent="115015"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168" marR="0" lvl="3" indent="87381"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200" marR="0" lvl="4" indent="63482"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5628" marR="0" lvl="5" indent="114266"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053" marR="0" lvl="6" indent="11476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4479" marR="0" lvl="7" indent="115263"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3905" marR="0" lvl="8" indent="11576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85307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66203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63121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65371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026" indent="0">
              <a:buNone/>
              <a:defRPr sz="1600"/>
            </a:lvl2pPr>
            <a:lvl3pPr marL="914048" indent="0">
              <a:buNone/>
              <a:defRPr sz="1600"/>
            </a:lvl3pPr>
            <a:lvl4pPr marL="1371074" indent="0">
              <a:buNone/>
              <a:defRPr sz="1600"/>
            </a:lvl4pPr>
            <a:lvl5pPr marL="1828098" indent="0">
              <a:buNone/>
              <a:defRPr sz="1600"/>
            </a:lvl5pPr>
            <a:lvl6pPr marL="2285121" indent="0">
              <a:buNone/>
              <a:defRPr sz="1600"/>
            </a:lvl6pPr>
            <a:lvl7pPr marL="2742145" indent="0">
              <a:buNone/>
              <a:defRPr sz="1600"/>
            </a:lvl7pPr>
            <a:lvl8pPr marL="3199170" indent="0">
              <a:buNone/>
              <a:defRPr sz="1600"/>
            </a:lvl8pPr>
            <a:lvl9pPr marL="3656194" indent="0">
              <a:buNone/>
              <a:defRPr sz="1600"/>
            </a:lvl9pPr>
          </a:lstStyle>
          <a:p>
            <a:r>
              <a:rPr lang="en-US"/>
              <a:t>Drag picture to placeholder or click icon to add</a:t>
            </a:r>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7" cap="none" baseline="0">
                <a:solidFill>
                  <a:schemeClr val="bg1"/>
                </a:solidFill>
                <a:effectLst>
                  <a:glow rad="38100">
                    <a:schemeClr val="tx1">
                      <a:alpha val="40000"/>
                    </a:schemeClr>
                  </a:glow>
                </a:effectLst>
              </a:defRPr>
            </a:lvl1pPr>
          </a:lstStyle>
          <a:p>
            <a:r>
              <a:rPr lang="en-US"/>
              <a:t>Click to edit Master title style</a:t>
            </a:r>
          </a:p>
        </p:txBody>
      </p:sp>
    </p:spTree>
    <p:extLst>
      <p:ext uri="{BB962C8B-B14F-4D97-AF65-F5344CB8AC3E}">
        <p14:creationId xmlns:p14="http://schemas.microsoft.com/office/powerpoint/2010/main" val="28256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39793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6"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4"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2"/>
            <a:ext cx="11274552" cy="5239512"/>
          </a:xfrm>
          <a:prstGeom prst="rect">
            <a:avLst/>
          </a:prstGeom>
          <a:noFill/>
          <a:ln>
            <a:noFill/>
          </a:ln>
        </p:spPr>
        <p:txBody>
          <a:bodyPr wrap="square" lIns="91425" tIns="91425" rIns="91425" bIns="91425" anchor="t" anchorCtr="0"/>
          <a:lstStyle>
            <a:lvl1pPr marL="227948" marR="0" lvl="0" indent="-47461"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847" marR="0" lvl="1" indent="-86370"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754" marR="0" lvl="2" indent="-106618"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658" marR="0" lvl="3" indent="-120638"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557" marR="0" lvl="4" indent="-115982"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453" marR="0" lvl="5" indent="-111323"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351" marR="0" lvl="6" indent="-11911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254" marR="0" lvl="7" indent="-11446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154" marR="0" lvl="8" indent="-109810"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5020244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3906-568A-4B48-B78E-48B6C1A39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98D68-4E85-4EE9-9B61-BB05AABBF9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1726C7-E292-4586-A57E-3C076A4841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E4D37E-CBD0-4F5E-8418-31A0C1E190D4}"/>
              </a:ext>
            </a:extLst>
          </p:cNvPr>
          <p:cNvSpPr>
            <a:spLocks noGrp="1"/>
          </p:cNvSpPr>
          <p:nvPr>
            <p:ph type="dt" sz="half" idx="10"/>
          </p:nvPr>
        </p:nvSpPr>
        <p:spPr/>
        <p:txBody>
          <a:bodyPr/>
          <a:lstStyle/>
          <a:p>
            <a:fld id="{5238BB69-2B6B-4B7C-9ABB-2BDFD74DD4FD}" type="datetimeFigureOut">
              <a:rPr lang="en-US" smtClean="0"/>
              <a:t>2/24/2019</a:t>
            </a:fld>
            <a:endParaRPr lang="en-US"/>
          </a:p>
        </p:txBody>
      </p:sp>
      <p:sp>
        <p:nvSpPr>
          <p:cNvPr id="6" name="Footer Placeholder 5">
            <a:extLst>
              <a:ext uri="{FF2B5EF4-FFF2-40B4-BE49-F238E27FC236}">
                <a16:creationId xmlns:a16="http://schemas.microsoft.com/office/drawing/2014/main" id="{F8D25394-08E6-4DD1-BBD5-A28F87292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97B2E-7EF4-49FE-BCAE-00C8A21C9300}"/>
              </a:ext>
            </a:extLst>
          </p:cNvPr>
          <p:cNvSpPr>
            <a:spLocks noGrp="1"/>
          </p:cNvSpPr>
          <p:nvPr>
            <p:ph type="sldNum" sz="quarter" idx="12"/>
          </p:nvPr>
        </p:nvSpPr>
        <p:spPr/>
        <p:txBody>
          <a:bodyPr/>
          <a:lstStyle/>
          <a:p>
            <a:fld id="{E79A24FA-9563-4E5A-B3C3-9506913AA2BA}" type="slidenum">
              <a:rPr lang="en-US" smtClean="0"/>
              <a:t>‹#›</a:t>
            </a:fld>
            <a:endParaRPr lang="en-US"/>
          </a:p>
        </p:txBody>
      </p:sp>
    </p:spTree>
    <p:extLst>
      <p:ext uri="{BB962C8B-B14F-4D97-AF65-F5344CB8AC3E}">
        <p14:creationId xmlns:p14="http://schemas.microsoft.com/office/powerpoint/2010/main" val="28643496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F4D6-AE8D-480A-B3C4-914A1C2D8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9D731-E084-4EEA-A717-F023F7E358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2E3DD-3884-4C52-9D54-1650835F39E5}"/>
              </a:ext>
            </a:extLst>
          </p:cNvPr>
          <p:cNvSpPr>
            <a:spLocks noGrp="1"/>
          </p:cNvSpPr>
          <p:nvPr>
            <p:ph type="dt" sz="half" idx="10"/>
          </p:nvPr>
        </p:nvSpPr>
        <p:spPr/>
        <p:txBody>
          <a:bodyPr/>
          <a:lstStyle/>
          <a:p>
            <a:fld id="{211F59B3-FF20-43EB-A7AB-97F4229B4B6E}" type="datetimeFigureOut">
              <a:rPr lang="en-US" smtClean="0"/>
              <a:t>2/24/2019</a:t>
            </a:fld>
            <a:endParaRPr lang="en-US"/>
          </a:p>
        </p:txBody>
      </p:sp>
      <p:sp>
        <p:nvSpPr>
          <p:cNvPr id="5" name="Footer Placeholder 4">
            <a:extLst>
              <a:ext uri="{FF2B5EF4-FFF2-40B4-BE49-F238E27FC236}">
                <a16:creationId xmlns:a16="http://schemas.microsoft.com/office/drawing/2014/main" id="{B4C1DB60-7E10-4C50-A791-37C735A70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1D169-5CDC-4E8F-9CCE-28671F2A2A96}"/>
              </a:ext>
            </a:extLst>
          </p:cNvPr>
          <p:cNvSpPr>
            <a:spLocks noGrp="1"/>
          </p:cNvSpPr>
          <p:nvPr>
            <p:ph type="sldNum" sz="quarter" idx="12"/>
          </p:nvPr>
        </p:nvSpPr>
        <p:spPr/>
        <p:txBody>
          <a:bodyPr/>
          <a:lstStyle/>
          <a:p>
            <a:fld id="{61EFAA7E-B6CE-42FC-9617-B5BF04FD2397}" type="slidenum">
              <a:rPr lang="en-US" smtClean="0"/>
              <a:t>‹#›</a:t>
            </a:fld>
            <a:endParaRPr lang="en-US"/>
          </a:p>
        </p:txBody>
      </p:sp>
    </p:spTree>
    <p:extLst>
      <p:ext uri="{BB962C8B-B14F-4D97-AF65-F5344CB8AC3E}">
        <p14:creationId xmlns:p14="http://schemas.microsoft.com/office/powerpoint/2010/main" val="22974016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2918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33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078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0082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48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7719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76195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59115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9929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3912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7610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1109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4107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04021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36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5251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313551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67116"/>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8287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7924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2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7818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3272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8030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20675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20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1563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29021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3838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5"/>
            <a:ext cx="11360800" cy="6119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463330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85669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06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460479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9250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037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06634732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5680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4393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75200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27012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78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016050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18293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351355762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042309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94961578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7167577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09615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7395730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576924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4246149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468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98162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0361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22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0085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525149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08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503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51593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6253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12606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56074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66783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6920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5448045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19292463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872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4918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59212052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023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51796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0333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082286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35892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20126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1149433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83744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3105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2430854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844829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542288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7470955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1911410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6920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36373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52414373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60549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0129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013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40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30313869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890114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4674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79127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68145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81496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22899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91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97552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3406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284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34706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458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85293505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22645389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966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234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2853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20208376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7869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75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73470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03052040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22855604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707850175"/>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10713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09098108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75058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154246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908029011"/>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5661914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846417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8263409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207052335"/>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47111100"/>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310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344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1498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0437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954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8384328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408197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71520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23243016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92060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12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9042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1099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610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226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8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74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610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62053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742169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6348404"/>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9253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25166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04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9753775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944683"/>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061427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372706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431494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4648939"/>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3996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269325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624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829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13459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891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37990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3698115"/>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4319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5962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8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03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23691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91231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201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0341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65522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027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22413394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34684072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7895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4753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1682559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3288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2517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614816"/>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61799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850907"/>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880872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217678976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322697"/>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599411"/>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114540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03613727"/>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913855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4746174"/>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5867086"/>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785288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00627554"/>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61796996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3388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1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7024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802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97715896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9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1876447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136984"/>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734380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023947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236874"/>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99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4723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9062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409756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56495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777907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07391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390921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5493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38896561"/>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55628345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7863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90714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10305566"/>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6957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67400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00297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589510102"/>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6753715"/>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619728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049579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68628444"/>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25714537"/>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754470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3384568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2307807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32247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0305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77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966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283807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42947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93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1012618733"/>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541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86100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460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679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449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3254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2591391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86965378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052634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930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5759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00492168"/>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3182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46285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95088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4438312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7394284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329859076"/>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235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4861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1290778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07456"/>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3070736620"/>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99099084"/>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10070921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4372177"/>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97480882"/>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99758562"/>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83055385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71856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00869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689672094"/>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2182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8130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845237296"/>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4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2/24/2019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54258725"/>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9640"/>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679691544"/>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7342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96D3-6A2B-43FB-9DF8-D4B4A5D6E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E84BB-AC27-4A93-AEBB-D042F1FFE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08D27-0425-4DD9-A43B-4F75EACDA433}"/>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4B948E67-3B6E-4641-9F0D-2D1E35718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FAD8-DD38-49CF-9847-1F7CA293FF7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84013993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702B-2E68-402C-AC77-B883F640D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EF340-BC02-436D-AEC8-9381C87B57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1EEC9-B242-4425-86EB-FF80CA6EC4CF}"/>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F66388AA-3C81-4CC7-98A7-AF30E7234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EDBA-D073-465B-BCB2-C9249C330CB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6258081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2132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6B9C-C1D9-47BC-9799-19EC9C7F49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FDF85B-61A6-42CB-A369-A1B8D501C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EAB847-C09E-4D05-B44D-5B4C906A5DE8}"/>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5E0EE787-3667-4F46-A0EF-DE3F9A348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2F2B2-C5B7-4853-AD0D-1C88A28E155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37302108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7334-2244-4E65-A685-F0A43538C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DD432-928C-46B7-AFF6-EFEB2AB64D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8C688-FDD6-4111-A73F-4B0AC5BB54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9C8A14-555F-4679-83BD-91BE9A754BB3}"/>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6" name="Footer Placeholder 5">
            <a:extLst>
              <a:ext uri="{FF2B5EF4-FFF2-40B4-BE49-F238E27FC236}">
                <a16:creationId xmlns:a16="http://schemas.microsoft.com/office/drawing/2014/main" id="{E7AD576B-8B1E-46C5-BC07-48F8A9C15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B8A53-A7B0-4ED9-8AB6-6E8973FE741D}"/>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503133141"/>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D7D0-FECA-4531-9CC5-75DD449D15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162447-8FF0-49FC-86CB-C26820C5C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B306B97-EDCB-4C35-9212-0C809F22D6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6EE31-C827-45A8-A466-D7BA34F73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FAABA5-8E95-40B0-A281-59D3A63759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976F3-4F0F-4444-9DD2-FE687992342F}"/>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8" name="Footer Placeholder 7">
            <a:extLst>
              <a:ext uri="{FF2B5EF4-FFF2-40B4-BE49-F238E27FC236}">
                <a16:creationId xmlns:a16="http://schemas.microsoft.com/office/drawing/2014/main" id="{0FF83770-0E13-4886-AB88-103F13B908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216D77-964E-4E16-A60A-E532FD29206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98220429"/>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F48B-D503-4DAA-A303-2ACB14CD9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695FE-2047-4401-8881-BCC5C1F79D92}"/>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4" name="Footer Placeholder 3">
            <a:extLst>
              <a:ext uri="{FF2B5EF4-FFF2-40B4-BE49-F238E27FC236}">
                <a16:creationId xmlns:a16="http://schemas.microsoft.com/office/drawing/2014/main" id="{207504F5-886D-4149-AE52-A5B588A99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EFA24-B44B-4D93-B7F6-07C0AC42E28E}"/>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07568804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40E053-EA3D-4247-9A97-1BF57106E262}"/>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3" name="Footer Placeholder 2">
            <a:extLst>
              <a:ext uri="{FF2B5EF4-FFF2-40B4-BE49-F238E27FC236}">
                <a16:creationId xmlns:a16="http://schemas.microsoft.com/office/drawing/2014/main" id="{AA7E3D69-4115-4860-BA6D-739F9358D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FBF9F-F895-4B92-87C8-FB2DE93D3C64}"/>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78028248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31DA-F3AB-489F-AA7F-B90552158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79B4C5-FE17-4C69-990E-6CEABF75F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8C79A5-530E-4F05-8871-072863F30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CEAB3C-F22C-4EAF-ACD4-3602B2FBAB6D}"/>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6" name="Footer Placeholder 5">
            <a:extLst>
              <a:ext uri="{FF2B5EF4-FFF2-40B4-BE49-F238E27FC236}">
                <a16:creationId xmlns:a16="http://schemas.microsoft.com/office/drawing/2014/main" id="{5A56359C-4FC5-4E39-8F04-AB3F5BE335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C0CE6-30D5-47DD-866E-E9AD9354FF2A}"/>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281039491"/>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37CB-A1F8-48AF-9924-CDC53F9FD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E903A1-7EF6-44BA-9849-F49D54CF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507838-2829-43C0-939C-F8E3226C6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5EB259-4507-4CA8-8ADD-10E6069CC1D9}"/>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6" name="Footer Placeholder 5">
            <a:extLst>
              <a:ext uri="{FF2B5EF4-FFF2-40B4-BE49-F238E27FC236}">
                <a16:creationId xmlns:a16="http://schemas.microsoft.com/office/drawing/2014/main" id="{4F876881-FC65-46C2-BAAF-7F6CB87A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28AA5-B012-4150-A56F-31D5C4B94742}"/>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73501437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4AEA-6947-4915-A8DC-7746393D8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F733CB-C269-4C21-B9FE-384AEAA48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2F5F6-4C34-4C0A-B3C5-42BF5F519C56}"/>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BAD77FA3-15B0-4D5C-BEDB-7D512F803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AB7C9-9D5F-423D-BCDD-1B6A795A2BD9}"/>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226338024"/>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A4D0B3-9282-4073-84F2-7D7966EA85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EAED0B-0120-421A-AB11-EC1643CF96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E28D7-8E57-4C35-A9DD-078DBE07959D}"/>
              </a:ext>
            </a:extLst>
          </p:cNvPr>
          <p:cNvSpPr>
            <a:spLocks noGrp="1"/>
          </p:cNvSpPr>
          <p:nvPr>
            <p:ph type="dt" sz="half" idx="10"/>
          </p:nvPr>
        </p:nvSpPr>
        <p:spPr/>
        <p:txBody>
          <a:body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BA798FE5-7560-4453-BFB6-4CAFC7991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6AF4B-FB6B-4D2C-AF89-DCF0E88EDFA6}"/>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3290693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0960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9578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27034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7172635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50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28131306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4"/>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2/25/2019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2550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783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6156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486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15345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666183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09061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509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2064278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62862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090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88462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28151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50585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6439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762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71565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39282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5062808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571593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801555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874582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89824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6926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476332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93356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70279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5670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471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10490775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2"/>
            <a:ext cx="731600" cy="524800"/>
          </a:xfrm>
          <a:prstGeom prst="rect">
            <a:avLst/>
          </a:prstGeom>
        </p:spPr>
        <p:txBody>
          <a:bodyPr lIns="91425" tIns="91425" rIns="91425" bIns="91425" anchor="ctr" anchorCtr="0">
            <a:noAutofit/>
          </a:bodyPr>
          <a:lstStyle/>
          <a:p>
            <a:fld id="{00000000-1234-1234-1234-123412341234}" type="slidenum">
              <a:rPr lang="en" sz="1866" kern="0">
                <a:solidFill>
                  <a:srgbClr val="000000"/>
                </a:solidFill>
                <a:latin typeface="Arial"/>
                <a:ea typeface="Arial"/>
                <a:cs typeface="Arial"/>
                <a:sym typeface="Arial"/>
              </a:rPr>
              <a:pPr/>
              <a:t>‹#›</a:t>
            </a:fld>
            <a:endParaRPr lang="en" sz="1866"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7411418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269"/>
            <a:fld id="{350DE342-D4AC-4E23-8642-C9E9A95F063C}" type="datetimeFigureOut">
              <a:rPr lang="en-US" smtClean="0">
                <a:solidFill>
                  <a:prstClr val="black">
                    <a:tint val="75000"/>
                  </a:prstClr>
                </a:solidFill>
              </a:rPr>
              <a:pPr defTabSz="1087269"/>
              <a:t>2/24/2019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26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269"/>
            <a:fld id="{66F619C3-7D96-4230-A702-E5C0C4C46E62}" type="slidenum">
              <a:rPr lang="en-US" smtClean="0">
                <a:solidFill>
                  <a:prstClr val="black">
                    <a:tint val="75000"/>
                  </a:prstClr>
                </a:solidFill>
              </a:rPr>
              <a:pPr defTabSz="1087269"/>
              <a:t>‹#›</a:t>
            </a:fld>
            <a:endParaRPr lang="en-US">
              <a:solidFill>
                <a:prstClr val="black">
                  <a:tint val="75000"/>
                </a:prstClr>
              </a:solidFill>
            </a:endParaRPr>
          </a:p>
        </p:txBody>
      </p:sp>
    </p:spTree>
    <p:extLst>
      <p:ext uri="{BB962C8B-B14F-4D97-AF65-F5344CB8AC3E}">
        <p14:creationId xmlns:p14="http://schemas.microsoft.com/office/powerpoint/2010/main" val="622442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2"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5984440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500899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193467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3447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192"/>
            <a:fld id="{B9CFEEF2-ADE0-4B48-B5E9-FE1FDBC12385}" type="datetimeFigureOut">
              <a:rPr lang="en-US" smtClean="0">
                <a:solidFill>
                  <a:srgbClr val="FFFFFF"/>
                </a:solidFill>
              </a:rPr>
              <a:pPr defTabSz="914192"/>
              <a:t>2/24/2019</a:t>
            </a:fld>
            <a:endParaRPr lang="en-US" dirty="0">
              <a:solidFill>
                <a:srgbClr val="FFFFFF"/>
              </a:solidFill>
            </a:endParaRPr>
          </a:p>
        </p:txBody>
      </p:sp>
      <p:sp>
        <p:nvSpPr>
          <p:cNvPr id="7" name="Title 1"/>
          <p:cNvSpPr>
            <a:spLocks noGrp="1"/>
          </p:cNvSpPr>
          <p:nvPr>
            <p:ph type="title" hasCustomPrompt="1"/>
          </p:nvPr>
        </p:nvSpPr>
        <p:spPr bwMode="auto">
          <a:xfrm>
            <a:off x="366272" y="2205464"/>
            <a:ext cx="8534315" cy="2438400"/>
          </a:xfrm>
          <a:noFill/>
        </p:spPr>
        <p:txBody>
          <a:bodyPr lIns="195067" tIns="121917" rIns="195067" bIns="121917" anchor="t" anchorCtr="0"/>
          <a:lstStyle>
            <a:lvl1pPr>
              <a:defRPr sz="7194"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5646913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256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5074095"/>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1238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1829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7148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6"/>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2"/>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1" y="292825"/>
            <a:ext cx="1993362" cy="701889"/>
          </a:xfrm>
          <a:prstGeom prst="rect">
            <a:avLst/>
          </a:prstGeom>
        </p:spPr>
      </p:pic>
    </p:spTree>
    <p:extLst>
      <p:ext uri="{BB962C8B-B14F-4D97-AF65-F5344CB8AC3E}">
        <p14:creationId xmlns:p14="http://schemas.microsoft.com/office/powerpoint/2010/main" val="341407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1"/>
            <a:ext cx="9720817" cy="6256136"/>
          </a:xfrm>
          <a:prstGeom prst="rect">
            <a:avLst/>
          </a:prstGeom>
          <a:noFill/>
          <a:ln>
            <a:noFill/>
          </a:ln>
        </p:spPr>
      </p:pic>
    </p:spTree>
    <p:extLst>
      <p:ext uri="{BB962C8B-B14F-4D97-AF65-F5344CB8AC3E}">
        <p14:creationId xmlns:p14="http://schemas.microsoft.com/office/powerpoint/2010/main" val="344867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4246"/>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03290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040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image" Target="../media/image33.png"/><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image" Target="../media/image23.emf"/><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theme" Target="../theme/theme1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theme" Target="../theme/theme13.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3" Type="http://schemas.openxmlformats.org/officeDocument/2006/relationships/slideLayout" Target="../slideLayouts/slideLayout354.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theme" Target="../theme/theme14.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image" Target="../media/image22.png"/><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theme" Target="../theme/theme15.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 Id="rId27" Type="http://schemas.openxmlformats.org/officeDocument/2006/relationships/image" Target="../media/image23.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9" Type="http://schemas.openxmlformats.org/officeDocument/2006/relationships/slideLayout" Target="../slideLayouts/slideLayout453.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theme" Target="../theme/theme16.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29" Type="http://schemas.openxmlformats.org/officeDocument/2006/relationships/theme" Target="../theme/theme17.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slideLayout" Target="../slideLayouts/slideLayout481.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37" Type="http://schemas.openxmlformats.org/officeDocument/2006/relationships/theme" Target="../theme/theme18.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slideLayout" Target="../slideLayouts/slideLayout517.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slideLayout" Target="../slideLayouts/slideLayout51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19.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theme" Target="../theme/theme4.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theme" Target="../theme/theme5.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1.emf"/><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image" Target="../media/image22.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image" Target="../media/image23.emf"/></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image" Target="../media/image33.png"/><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theme" Target="../theme/theme9.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9636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8"/>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5686567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0347001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2941446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4921746"/>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1" r:id="rId35"/>
    <p:sldLayoutId id="2147484122" r:id="rId36"/>
    <p:sldLayoutId id="2147484312" r:id="rId37"/>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4636566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2" r:id="rId35"/>
    <p:sldLayoutId id="2147484163" r:id="rId36"/>
    <p:sldLayoutId id="2147484164" r:id="rId37"/>
    <p:sldLayoutId id="2147484165" r:id="rId38"/>
    <p:sldLayoutId id="2147484166"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492437054"/>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2"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72944649"/>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9" r:id="rId35"/>
    <p:sldLayoutId id="2147484230" r:id="rId36"/>
    <p:sldLayoutId id="2147484231" r:id="rId37"/>
    <p:sldLayoutId id="2147484232" r:id="rId38"/>
    <p:sldLayoutId id="2147484233"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3072884"/>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58" r:id="rId24"/>
    <p:sldLayoutId id="2147484259" r:id="rId25"/>
    <p:sldLayoutId id="2147484260" r:id="rId26"/>
    <p:sldLayoutId id="2147484261" r:id="rId27"/>
    <p:sldLayoutId id="2147484262"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9728E42E-E2E9-470D-BC4F-C78D1C9315EE}"/>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502AF839-6D30-42BE-8D96-BD8B889CEFEF}"/>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D00660C-C0D0-446D-9C2D-71526F9BFDA2}"/>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2378A8D-F9BA-42E2-B6DE-91A15841D998}"/>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02A66F-F740-4B90-B96F-39CB703CD817}"/>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2BF542E-B6FC-42C3-B5D9-915BC6C11E50}"/>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E6D4C3B-A7DB-4F34-A8E9-CA95AECCE020}"/>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9224442-8E66-445E-9284-B350D4AA816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2188250"/>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 id="2147484289" r:id="rId26"/>
    <p:sldLayoutId id="2147484290"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D6583-6503-4E70-929A-F42059A3D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78C79-223A-44E8-95D4-39119C397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C0766-2B1A-49BB-98BB-028C2F8D92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E8B85-1CD4-4028-971F-6BAC635BA6BB}" type="datetimeFigureOut">
              <a:rPr lang="en-US" smtClean="0"/>
              <a:t>2/24/2019</a:t>
            </a:fld>
            <a:endParaRPr lang="en-US"/>
          </a:p>
        </p:txBody>
      </p:sp>
      <p:sp>
        <p:nvSpPr>
          <p:cNvPr id="5" name="Footer Placeholder 4">
            <a:extLst>
              <a:ext uri="{FF2B5EF4-FFF2-40B4-BE49-F238E27FC236}">
                <a16:creationId xmlns:a16="http://schemas.microsoft.com/office/drawing/2014/main" id="{6DF2D9AE-8F60-4035-8A19-25BFD7EBD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278779-7485-4343-8086-438EF8A10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48B0B4-0961-4138-B701-C24DD09E31FF}" type="slidenum">
              <a:rPr lang="en-US" smtClean="0"/>
              <a:t>‹#›</a:t>
            </a:fld>
            <a:endParaRPr lang="en-US"/>
          </a:p>
        </p:txBody>
      </p:sp>
    </p:spTree>
    <p:extLst>
      <p:ext uri="{BB962C8B-B14F-4D97-AF65-F5344CB8AC3E}">
        <p14:creationId xmlns:p14="http://schemas.microsoft.com/office/powerpoint/2010/main" val="3116642527"/>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4604739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901" r:id="rId27"/>
    <p:sldLayoutId id="2147484084" r:id="rId28"/>
    <p:sldLayoutId id="2147484313"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2446067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27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7"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7162157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Lst>
  <p:transition>
    <p:fade/>
  </p:transition>
  <p:hf sldNum="0" hdr="0" dt="0"/>
  <p:txStyles>
    <p:titleStyle>
      <a:lvl1pPr algn="l" defTabSz="914276"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8" y="-214"/>
            <a:ext cx="935478" cy="5654618"/>
            <a:chOff x="12618967" y="-221"/>
            <a:chExt cx="954236" cy="5767187"/>
          </a:xfrm>
        </p:grpSpPr>
        <p:grpSp>
          <p:nvGrpSpPr>
            <p:cNvPr id="18" name="Group 17"/>
            <p:cNvGrpSpPr/>
            <p:nvPr userDrawn="1"/>
          </p:nvGrpSpPr>
          <p:grpSpPr>
            <a:xfrm>
              <a:off x="12618967" y="-221"/>
              <a:ext cx="954236" cy="5767187"/>
              <a:chOff x="12618967" y="-221"/>
              <a:chExt cx="954236"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11"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1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011"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168427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60" r:id="rId30"/>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199"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03304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20835695"/>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87647756"/>
      </p:ext>
    </p:extLst>
  </p:cSld>
  <p:clrMap bg1="dk1" tx1="lt1" bg2="dk2" tx2="lt2" accent1="accent1" accent2="accent2" accent3="accent3" accent4="accent4" accent5="accent5" accent6="accent6" hlink="hlink" folHlink="folHlink"/>
  <p:sldLayoutIdLst>
    <p:sldLayoutId id="2147483963"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25399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4.png"/><Relationship Id="rId21" Type="http://schemas.openxmlformats.org/officeDocument/2006/relationships/image" Target="../media/image81.png"/><Relationship Id="rId34" Type="http://schemas.openxmlformats.org/officeDocument/2006/relationships/image" Target="../media/image94.tiff"/><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tiff"/><Relationship Id="rId2" Type="http://schemas.openxmlformats.org/officeDocument/2006/relationships/notesSlide" Target="../notesSlides/notesSlide15.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45.xml"/><Relationship Id="rId6" Type="http://schemas.microsoft.com/office/2007/relationships/hdphoto" Target="../media/hdphoto2.wdp"/><Relationship Id="rId11" Type="http://schemas.openxmlformats.org/officeDocument/2006/relationships/image" Target="../media/image71.png"/><Relationship Id="rId24" Type="http://schemas.openxmlformats.org/officeDocument/2006/relationships/image" Target="../media/image84.svg"/><Relationship Id="rId32" Type="http://schemas.openxmlformats.org/officeDocument/2006/relationships/image" Target="../media/image92.tiff"/><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tiff"/><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41.xml"/><Relationship Id="rId4" Type="http://schemas.openxmlformats.org/officeDocument/2006/relationships/image" Target="../media/image97.sv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441.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svg"/><Relationship Id="rId3" Type="http://schemas.openxmlformats.org/officeDocument/2006/relationships/hyperlink" Target="https://docs.microsoft.com/azure/dev-spaces/azure-dev-spaces" TargetMode="External"/><Relationship Id="rId7" Type="http://schemas.openxmlformats.org/officeDocument/2006/relationships/image" Target="../media/image102.png"/><Relationship Id="rId12"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441.xml"/><Relationship Id="rId6" Type="http://schemas.openxmlformats.org/officeDocument/2006/relationships/image" Target="../media/image101.svg"/><Relationship Id="rId11" Type="http://schemas.openxmlformats.org/officeDocument/2006/relationships/image" Target="../media/image104.svg"/><Relationship Id="rId5" Type="http://schemas.openxmlformats.org/officeDocument/2006/relationships/image" Target="../media/image100.png"/><Relationship Id="rId10" Type="http://schemas.openxmlformats.org/officeDocument/2006/relationships/image" Target="../media/image103.png"/><Relationship Id="rId4" Type="http://schemas.openxmlformats.org/officeDocument/2006/relationships/hyperlink" Target="https://azure.microsoft.com/features/devops-projects/" TargetMode="External"/><Relationship Id="rId9" Type="http://schemas.openxmlformats.org/officeDocument/2006/relationships/image" Target="../media/image97.sv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4.xml"/><Relationship Id="rId1" Type="http://schemas.openxmlformats.org/officeDocument/2006/relationships/slideLayout" Target="../slideLayouts/slideLayout81.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81.xml"/><Relationship Id="rId6" Type="http://schemas.openxmlformats.org/officeDocument/2006/relationships/image" Target="../media/image111.svg"/><Relationship Id="rId11" Type="http://schemas.openxmlformats.org/officeDocument/2006/relationships/image" Target="../media/image106.svg"/><Relationship Id="rId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109.svg"/><Relationship Id="rId9" Type="http://schemas.openxmlformats.org/officeDocument/2006/relationships/image" Target="../media/image11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434.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446.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446.xml"/><Relationship Id="rId5" Type="http://schemas.openxmlformats.org/officeDocument/2006/relationships/image" Target="../media/image97.sv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0.xml"/><Relationship Id="rId1" Type="http://schemas.openxmlformats.org/officeDocument/2006/relationships/slideLayout" Target="../slideLayouts/slideLayout430.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1.xml"/><Relationship Id="rId1" Type="http://schemas.openxmlformats.org/officeDocument/2006/relationships/slideLayout" Target="../slideLayouts/slideLayout430.xml"/><Relationship Id="rId5" Type="http://schemas.openxmlformats.org/officeDocument/2006/relationships/hyperlink" Target="http://customers.microsoft.com/en-us/story/maersk-travel-transportation-azure" TargetMode="Externa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34.xml"/></Relationships>
</file>

<file path=ppt/slides/_rels/slide40.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03.png"/><Relationship Id="rId7"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446.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6.xml"/></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jpeg"/><Relationship Id="rId1" Type="http://schemas.openxmlformats.org/officeDocument/2006/relationships/slideLayout" Target="../slideLayouts/slideLayout430.xml"/><Relationship Id="rId5" Type="http://schemas.openxmlformats.org/officeDocument/2006/relationships/image" Target="../media/image125.png"/><Relationship Id="rId4" Type="http://schemas.openxmlformats.org/officeDocument/2006/relationships/hyperlink" Target="http://customers.microsoft.com/en-us/story/ambit-energ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6.jpeg"/><Relationship Id="rId1" Type="http://schemas.openxmlformats.org/officeDocument/2006/relationships/slideLayout" Target="../slideLayouts/slideLayout430.xml"/><Relationship Id="rId5" Type="http://schemas.openxmlformats.org/officeDocument/2006/relationships/image" Target="../media/image127.png"/><Relationship Id="rId4" Type="http://schemas.openxmlformats.org/officeDocument/2006/relationships/hyperlink" Target="http://customers.microsoft.com/en-us/story/altair-manufacturing-azur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430.xml"/><Relationship Id="rId5" Type="http://schemas.openxmlformats.org/officeDocument/2006/relationships/hyperlink" Target="http://customers.microsoft.com/en-us/story/varian-health-provider-azure" TargetMode="External"/><Relationship Id="rId4" Type="http://schemas.openxmlformats.org/officeDocument/2006/relationships/image" Target="../media/image124.emf"/></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30.jpeg"/><Relationship Id="rId1" Type="http://schemas.openxmlformats.org/officeDocument/2006/relationships/slideLayout" Target="../slideLayouts/slideLayout430.xml"/><Relationship Id="rId5" Type="http://schemas.openxmlformats.org/officeDocument/2006/relationships/image" Target="../media/image131.png"/><Relationship Id="rId4" Type="http://schemas.openxmlformats.org/officeDocument/2006/relationships/hyperlink" Target="http://customers.microsoft.com/en-us/story/falkonry-partner-professional-services-azur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45.xml"/><Relationship Id="rId5" Type="http://schemas.openxmlformats.org/officeDocument/2006/relationships/hyperlink" Target="https://kubernetes.io/case-studies/openai/" TargetMode="External"/><Relationship Id="rId4" Type="http://schemas.openxmlformats.org/officeDocument/2006/relationships/image" Target="../media/image124.emf"/></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434.xml"/></Relationships>
</file>

<file path=ppt/slides/_rels/slide4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svg"/><Relationship Id="rId12" Type="http://schemas.openxmlformats.org/officeDocument/2006/relationships/image" Target="../media/image144.svg"/><Relationship Id="rId2" Type="http://schemas.openxmlformats.org/officeDocument/2006/relationships/notesSlide" Target="../notesSlides/notesSlide35.xml"/><Relationship Id="rId1" Type="http://schemas.openxmlformats.org/officeDocument/2006/relationships/slideLayout" Target="../slideLayouts/slideLayout4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6.xml"/><Relationship Id="rId1" Type="http://schemas.openxmlformats.org/officeDocument/2006/relationships/slideLayout" Target="../slideLayouts/slideLayout45.xml"/><Relationship Id="rId6" Type="http://schemas.openxmlformats.org/officeDocument/2006/relationships/image" Target="../media/image149.jpeg"/><Relationship Id="rId5" Type="http://schemas.microsoft.com/office/2007/relationships/hdphoto" Target="../media/hdphoto3.wdp"/><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8" Type="http://schemas.openxmlformats.org/officeDocument/2006/relationships/hyperlink" Target="https://draft.sh/" TargetMode="External"/><Relationship Id="rId3" Type="http://schemas.openxmlformats.org/officeDocument/2006/relationships/image" Target="../media/image150.png"/><Relationship Id="rId7" Type="http://schemas.openxmlformats.org/officeDocument/2006/relationships/hyperlink" Target="https://helm.sh/" TargetMode="External"/><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51.png"/><Relationship Id="rId10" Type="http://schemas.openxmlformats.org/officeDocument/2006/relationships/hyperlink" Target="https://github.com/Azure/vscode-kubernetes-tools" TargetMode="External"/><Relationship Id="rId4" Type="http://schemas.microsoft.com/office/2007/relationships/hdphoto" Target="../media/hdphoto3.wdp"/><Relationship Id="rId9" Type="http://schemas.openxmlformats.org/officeDocument/2006/relationships/hyperlink" Target="https://brigade.sh/"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34.xml"/></Relationships>
</file>

<file path=ppt/slides/_rels/slide5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hyperlink" Target="https://azure.microsoft.com/en-us/resources/designing-distributed-systems/"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docs.microsoft.com/en-us/azure/aks/" TargetMode="External"/><Relationship Id="rId2" Type="http://schemas.openxmlformats.org/officeDocument/2006/relationships/notesSlide" Target="../notesSlides/notesSlide39.xml"/><Relationship Id="rId1" Type="http://schemas.openxmlformats.org/officeDocument/2006/relationships/slideLayout" Target="../slideLayouts/slideLayout430.xml"/><Relationship Id="rId6" Type="http://schemas.openxmlformats.org/officeDocument/2006/relationships/image" Target="../media/image155.png"/><Relationship Id="rId11" Type="http://schemas.openxmlformats.org/officeDocument/2006/relationships/hyperlink" Target="https://azure.microsoft.com/en-us/services/kubernetes-service/" TargetMode="External"/><Relationship Id="rId5" Type="http://schemas.openxmlformats.org/officeDocument/2006/relationships/hyperlink" Target="https://azure.microsoft.com/en-us/free/" TargetMode="External"/><Relationship Id="rId15" Type="http://schemas.openxmlformats.org/officeDocument/2006/relationships/hyperlink" Target="https://aka.ms/aks360hol" TargetMode="External"/><Relationship Id="rId10" Type="http://schemas.openxmlformats.org/officeDocument/2006/relationships/image" Target="../media/image157.png"/><Relationship Id="rId4" Type="http://schemas.openxmlformats.org/officeDocument/2006/relationships/image" Target="../media/image154.png"/><Relationship Id="rId9" Type="http://schemas.openxmlformats.org/officeDocument/2006/relationships/hyperlink" Target="https://github.com/Azure/AKS" TargetMode="External"/><Relationship Id="rId14" Type="http://schemas.openxmlformats.org/officeDocument/2006/relationships/hyperlink" Target="https://github.com/brendandburns/designing-distributed-systems-lab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4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446.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446.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446.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334.xml"/></Relationships>
</file>

<file path=ppt/slides/_rels/slide7.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48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9808474" cy="974019"/>
          </a:xfrm>
        </p:spPr>
        <p:txBody>
          <a:bodyPr/>
          <a:lstStyle/>
          <a:p>
            <a:r>
              <a:rPr lang="en-US" spc="0" dirty="0"/>
              <a:t>Azure Kubernetes Service</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t>Pradeep Kumar</a:t>
            </a:r>
          </a:p>
        </p:txBody>
      </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05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From infrastructure to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innovation</a:t>
            </a:r>
          </a:p>
        </p:txBody>
      </p:sp>
      <p:graphicFrame>
        <p:nvGraphicFramePr>
          <p:cNvPr id="73" name="Table 72">
            <a:extLst>
              <a:ext uri="{FF2B5EF4-FFF2-40B4-BE49-F238E27FC236}">
                <a16:creationId xmlns:a16="http://schemas.microsoft.com/office/drawing/2014/main" id="{8297450A-B3AA-47DB-8501-8298CD66967F}"/>
              </a:ext>
            </a:extLst>
          </p:cNvPr>
          <p:cNvGraphicFramePr>
            <a:graphicFrameLocks noGrp="1"/>
          </p:cNvGraphicFramePr>
          <p:nvPr>
            <p:extLst/>
          </p:nvPr>
        </p:nvGraphicFramePr>
        <p:xfrm>
          <a:off x="4092058" y="146833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Kubernetes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on Azure</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Cluster upgrade </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baseline="0">
                          <a:solidFill>
                            <a:srgbClr val="000000"/>
                          </a:solidFill>
                          <a:latin typeface="+mn-lt"/>
                          <a:cs typeface="Segoe UI Semibold" panose="020B0702040204020203" pitchFamily="34" charset="0"/>
                        </a:rPr>
                        <a:t>Patching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79BF7B5F-711C-4780-9C98-7D2AD53454D2}"/>
              </a:ext>
            </a:extLst>
          </p:cNvPr>
          <p:cNvGrpSpPr/>
          <p:nvPr/>
        </p:nvGrpSpPr>
        <p:grpSpPr>
          <a:xfrm>
            <a:off x="10901270" y="5162753"/>
            <a:ext cx="1093628" cy="790754"/>
            <a:chOff x="10901270" y="5193554"/>
            <a:chExt cx="1093628" cy="790754"/>
          </a:xfrm>
        </p:grpSpPr>
        <p:grpSp>
          <p:nvGrpSpPr>
            <p:cNvPr id="7" name="Group 6">
              <a:extLst>
                <a:ext uri="{FF2B5EF4-FFF2-40B4-BE49-F238E27FC236}">
                  <a16:creationId xmlns:a16="http://schemas.microsoft.com/office/drawing/2014/main" id="{1C5CA5FE-3707-4462-86C5-4B31326E892F}"/>
                </a:ext>
              </a:extLst>
            </p:cNvPr>
            <p:cNvGrpSpPr/>
            <p:nvPr/>
          </p:nvGrpSpPr>
          <p:grpSpPr>
            <a:xfrm>
              <a:off x="10901270" y="5193554"/>
              <a:ext cx="1093628" cy="280638"/>
              <a:chOff x="10901270" y="5193554"/>
              <a:chExt cx="1093628" cy="280638"/>
            </a:xfrm>
          </p:grpSpPr>
          <p:sp>
            <p:nvSpPr>
              <p:cNvPr id="74" name="Rectangle 73">
                <a:extLst>
                  <a:ext uri="{FF2B5EF4-FFF2-40B4-BE49-F238E27FC236}">
                    <a16:creationId xmlns:a16="http://schemas.microsoft.com/office/drawing/2014/main" id="{266EFE42-88DB-4E36-A534-8DBFD98382CF}"/>
                  </a:ext>
                </a:extLst>
              </p:cNvPr>
              <p:cNvSpPr/>
              <p:nvPr/>
            </p:nvSpPr>
            <p:spPr>
              <a:xfrm>
                <a:off x="10901270" y="5194893"/>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053D4E58-99AE-4D02-8DFF-67F20B1C238D}"/>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6" name="Group 5">
              <a:extLst>
                <a:ext uri="{FF2B5EF4-FFF2-40B4-BE49-F238E27FC236}">
                  <a16:creationId xmlns:a16="http://schemas.microsoft.com/office/drawing/2014/main" id="{2590D1BC-2D3D-4C58-B8CC-5EED79048680}"/>
                </a:ext>
              </a:extLst>
            </p:cNvPr>
            <p:cNvGrpSpPr/>
            <p:nvPr/>
          </p:nvGrpSpPr>
          <p:grpSpPr>
            <a:xfrm>
              <a:off x="10911524" y="5707309"/>
              <a:ext cx="1073160" cy="276999"/>
              <a:chOff x="10911524" y="5707309"/>
              <a:chExt cx="1073160" cy="276999"/>
            </a:xfrm>
          </p:grpSpPr>
          <p:sp>
            <p:nvSpPr>
              <p:cNvPr id="76" name="Rectangle 75">
                <a:extLst>
                  <a:ext uri="{FF2B5EF4-FFF2-40B4-BE49-F238E27FC236}">
                    <a16:creationId xmlns:a16="http://schemas.microsoft.com/office/drawing/2014/main" id="{BB635C31-8A58-4EFF-A579-46A64D06AA5B}"/>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977D040C-0948-461C-A027-D2E3E8D932E5}"/>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78" name="Rectangle 77">
            <a:extLst>
              <a:ext uri="{FF2B5EF4-FFF2-40B4-BE49-F238E27FC236}">
                <a16:creationId xmlns:a16="http://schemas.microsoft.com/office/drawing/2014/main" id="{6AD5A980-E641-4684-B452-9BAB64A33D3A}"/>
              </a:ext>
            </a:extLst>
          </p:cNvPr>
          <p:cNvSpPr/>
          <p:nvPr/>
        </p:nvSpPr>
        <p:spPr>
          <a:xfrm>
            <a:off x="9449810" y="37158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14811B08-6321-47A5-A45A-AFEBC1A8FB4B}"/>
              </a:ext>
            </a:extLst>
          </p:cNvPr>
          <p:cNvSpPr/>
          <p:nvPr/>
        </p:nvSpPr>
        <p:spPr>
          <a:xfrm>
            <a:off x="9449810" y="470991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CFC04DC5-649A-411D-BB20-BB09B8194137}"/>
              </a:ext>
            </a:extLst>
          </p:cNvPr>
          <p:cNvSpPr/>
          <p:nvPr/>
        </p:nvSpPr>
        <p:spPr>
          <a:xfrm>
            <a:off x="9449810" y="5206939"/>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11DBB4A-2A73-46B1-B9BC-D9282463AAED}"/>
              </a:ext>
            </a:extLst>
          </p:cNvPr>
          <p:cNvSpPr/>
          <p:nvPr/>
        </p:nvSpPr>
        <p:spPr>
          <a:xfrm>
            <a:off x="9449810" y="4212897"/>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C16F981-20C4-490A-8B4A-3458C1C61C33}"/>
              </a:ext>
            </a:extLst>
          </p:cNvPr>
          <p:cNvSpPr/>
          <p:nvPr/>
        </p:nvSpPr>
        <p:spPr>
          <a:xfrm>
            <a:off x="6940285" y="370999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814FC6-7A47-4BB6-8BA2-CAB3A3D20BEF}"/>
              </a:ext>
            </a:extLst>
          </p:cNvPr>
          <p:cNvSpPr/>
          <p:nvPr/>
        </p:nvSpPr>
        <p:spPr>
          <a:xfrm>
            <a:off x="6940285" y="420848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910E38F1-5A76-4D09-A517-0F9E6C9A4C6F}"/>
              </a:ext>
            </a:extLst>
          </p:cNvPr>
          <p:cNvSpPr/>
          <p:nvPr/>
        </p:nvSpPr>
        <p:spPr>
          <a:xfrm>
            <a:off x="6940285" y="470697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B5D6B54-62E0-435A-82CB-E7E0651D276D}"/>
              </a:ext>
            </a:extLst>
          </p:cNvPr>
          <p:cNvSpPr/>
          <p:nvPr/>
        </p:nvSpPr>
        <p:spPr>
          <a:xfrm>
            <a:off x="6940285" y="520546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59FA2487-9BD5-4CF1-BC82-B0D639260603}"/>
              </a:ext>
            </a:extLst>
          </p:cNvPr>
          <p:cNvSpPr/>
          <p:nvPr/>
        </p:nvSpPr>
        <p:spPr>
          <a:xfrm>
            <a:off x="6940285" y="5703958"/>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5B8D42E6-7B42-4C33-B90D-D01F2B957F80}"/>
              </a:ext>
            </a:extLst>
          </p:cNvPr>
          <p:cNvSpPr/>
          <p:nvPr/>
        </p:nvSpPr>
        <p:spPr>
          <a:xfrm>
            <a:off x="6940285" y="221452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CCF1E1D-2DF1-4806-9F56-FBDA98FD51D9}"/>
              </a:ext>
            </a:extLst>
          </p:cNvPr>
          <p:cNvSpPr/>
          <p:nvPr/>
        </p:nvSpPr>
        <p:spPr>
          <a:xfrm>
            <a:off x="6940285" y="271301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A1C562A5-0D0E-4F4A-A21C-07004571FE44}"/>
              </a:ext>
            </a:extLst>
          </p:cNvPr>
          <p:cNvSpPr/>
          <p:nvPr/>
        </p:nvSpPr>
        <p:spPr>
          <a:xfrm>
            <a:off x="9449810" y="570395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85D809A-C5C6-480C-AF21-F36CC24A0F8F}"/>
              </a:ext>
            </a:extLst>
          </p:cNvPr>
          <p:cNvSpPr/>
          <p:nvPr/>
        </p:nvSpPr>
        <p:spPr>
          <a:xfrm>
            <a:off x="6940285" y="321150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32E0745D-86B7-4E75-9ADB-EF72DA82A747}"/>
              </a:ext>
            </a:extLst>
          </p:cNvPr>
          <p:cNvGrpSpPr/>
          <p:nvPr/>
        </p:nvGrpSpPr>
        <p:grpSpPr>
          <a:xfrm>
            <a:off x="9448391" y="2209387"/>
            <a:ext cx="252387" cy="254691"/>
            <a:chOff x="7895257" y="6287059"/>
            <a:chExt cx="339999" cy="343103"/>
          </a:xfrm>
        </p:grpSpPr>
        <p:sp>
          <p:nvSpPr>
            <p:cNvPr id="92" name="Rectangle 91">
              <a:extLst>
                <a:ext uri="{FF2B5EF4-FFF2-40B4-BE49-F238E27FC236}">
                  <a16:creationId xmlns:a16="http://schemas.microsoft.com/office/drawing/2014/main" id="{43F8DF76-E7C4-4659-8781-15C4627952D2}"/>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ight Triangle 92">
              <a:extLst>
                <a:ext uri="{FF2B5EF4-FFF2-40B4-BE49-F238E27FC236}">
                  <a16:creationId xmlns:a16="http://schemas.microsoft.com/office/drawing/2014/main" id="{24774BB4-7551-4907-B692-6D8C6F801AFE}"/>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778D88C0-567C-4F1C-A072-35EBFBA15C39}"/>
              </a:ext>
            </a:extLst>
          </p:cNvPr>
          <p:cNvGrpSpPr/>
          <p:nvPr/>
        </p:nvGrpSpPr>
        <p:grpSpPr>
          <a:xfrm>
            <a:off x="9448391" y="2711550"/>
            <a:ext cx="252387" cy="254691"/>
            <a:chOff x="7895257" y="6287059"/>
            <a:chExt cx="339999" cy="343103"/>
          </a:xfrm>
        </p:grpSpPr>
        <p:sp>
          <p:nvSpPr>
            <p:cNvPr id="95" name="Rectangle 94">
              <a:extLst>
                <a:ext uri="{FF2B5EF4-FFF2-40B4-BE49-F238E27FC236}">
                  <a16:creationId xmlns:a16="http://schemas.microsoft.com/office/drawing/2014/main" id="{8DC7B87A-E538-405A-A191-E50D0647D31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ight Triangle 95">
              <a:extLst>
                <a:ext uri="{FF2B5EF4-FFF2-40B4-BE49-F238E27FC236}">
                  <a16:creationId xmlns:a16="http://schemas.microsoft.com/office/drawing/2014/main" id="{BB4479FD-3599-4047-8235-DBBC72D0C4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EEC49D2B-5E5A-4081-8978-05A3A6EA7500}"/>
              </a:ext>
            </a:extLst>
          </p:cNvPr>
          <p:cNvGrpSpPr/>
          <p:nvPr/>
        </p:nvGrpSpPr>
        <p:grpSpPr>
          <a:xfrm>
            <a:off x="9448391" y="3213713"/>
            <a:ext cx="252387" cy="254691"/>
            <a:chOff x="7895257" y="6287059"/>
            <a:chExt cx="339999" cy="343103"/>
          </a:xfrm>
        </p:grpSpPr>
        <p:sp>
          <p:nvSpPr>
            <p:cNvPr id="98" name="Rectangle 97">
              <a:extLst>
                <a:ext uri="{FF2B5EF4-FFF2-40B4-BE49-F238E27FC236}">
                  <a16:creationId xmlns:a16="http://schemas.microsoft.com/office/drawing/2014/main" id="{D1B273E0-D429-4612-B221-471D19F0D20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9" name="Right Triangle 98">
              <a:extLst>
                <a:ext uri="{FF2B5EF4-FFF2-40B4-BE49-F238E27FC236}">
                  <a16:creationId xmlns:a16="http://schemas.microsoft.com/office/drawing/2014/main" id="{2168A653-5595-4837-9550-2DC6D3A88EB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0" name="TextBox 99">
            <a:extLst>
              <a:ext uri="{FF2B5EF4-FFF2-40B4-BE49-F238E27FC236}">
                <a16:creationId xmlns:a16="http://schemas.microsoft.com/office/drawing/2014/main" id="{5E1CE82A-2660-4460-949B-448EE2B58C4D}"/>
              </a:ext>
            </a:extLst>
          </p:cNvPr>
          <p:cNvSpPr txBox="1"/>
          <p:nvPr/>
        </p:nvSpPr>
        <p:spPr>
          <a:xfrm>
            <a:off x="295080" y="1469158"/>
            <a:ext cx="3161228" cy="2105198"/>
          </a:xfrm>
          <a:prstGeom prst="rect">
            <a:avLst/>
          </a:prstGeom>
          <a:noFill/>
        </p:spPr>
        <p:txBody>
          <a:bodyPr wrap="square" lIns="143387" tIns="143387" rIns="143387" bIns="143387"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Managed Kubernetes empowers you to do more </a:t>
            </a:r>
          </a:p>
          <a:p>
            <a:pPr marL="0" marR="0" lvl="0" indent="0" algn="l" defTabSz="914016" rtl="0" eaLnBrk="1" fontAlgn="auto" latinLnBrk="0" hangingPunct="1">
              <a:lnSpc>
                <a:spcPct val="100000"/>
              </a:lnSpc>
              <a:spcBef>
                <a:spcPts val="0"/>
              </a:spcBef>
              <a:spcAft>
                <a:spcPts val="588"/>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Focus on your containers and code, not the plumbing of them</a:t>
            </a:r>
          </a:p>
        </p:txBody>
      </p:sp>
      <p:cxnSp>
        <p:nvCxnSpPr>
          <p:cNvPr id="101" name="Straight Connector 100">
            <a:extLst>
              <a:ext uri="{FF2B5EF4-FFF2-40B4-BE49-F238E27FC236}">
                <a16:creationId xmlns:a16="http://schemas.microsoft.com/office/drawing/2014/main" id="{D70CF460-A105-49FB-AF78-87AF2DF5E06E}"/>
              </a:ext>
            </a:extLst>
          </p:cNvPr>
          <p:cNvCxnSpPr>
            <a:cxnSpLocks/>
          </p:cNvCxnSpPr>
          <p:nvPr/>
        </p:nvCxnSpPr>
        <p:spPr>
          <a:xfrm>
            <a:off x="295080" y="2381629"/>
            <a:ext cx="3161228"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1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tx1">
                    <a:lumMod val="50000"/>
                  </a:schemeClr>
                </a:solidFill>
              </a:rPr>
              <a:t>Kubernetes Resources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397758" y="4044612"/>
              <a:ext cx="1521071" cy="857078"/>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Namespace</a:t>
              </a:r>
            </a:p>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Ingress</a:t>
              </a:r>
            </a:p>
          </p:txBody>
        </p:sp>
      </p:grpSp>
      <p:grpSp>
        <p:nvGrpSpPr>
          <p:cNvPr id="90" name="Group 89"/>
          <p:cNvGrpSpPr/>
          <p:nvPr/>
        </p:nvGrpSpPr>
        <p:grpSpPr>
          <a:xfrm>
            <a:off x="9658685" y="2300473"/>
            <a:ext cx="1625341" cy="1401156"/>
            <a:chOff x="9797497" y="2856757"/>
            <a:chExt cx="1657932"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9797497" y="3270423"/>
              <a:ext cx="1657931" cy="687547"/>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Daemon Sets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Jobs</a:t>
              </a: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3949086" y="3072206"/>
              <a:ext cx="1426536" cy="998354"/>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Replica Sets</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Replication Controllers</a:t>
              </a: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113232"/>
              <a:ext cx="1418182" cy="77231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Deployments</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600" dirty="0">
                  <a:solidFill>
                    <a:schemeClr val="bg2">
                      <a:lumMod val="25000"/>
                    </a:schemeClr>
                  </a:solidFill>
                  <a:latin typeface="Segoe UI" charset="0"/>
                  <a:cs typeface="Segoe UI" charset="0"/>
                </a:rPr>
                <a:t>Services</a:t>
              </a: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3900149"/>
              <a:ext cx="1178994" cy="108312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Volumes,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Secrets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Config maps</a:t>
              </a: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6912796" y="3429228"/>
              <a:ext cx="1501121" cy="320227"/>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StatefulSets</a:t>
              </a:r>
            </a:p>
          </p:txBody>
        </p:sp>
      </p:grpSp>
      <p:grpSp>
        <p:nvGrpSpPr>
          <p:cNvPr id="23" name="Group 22">
            <a:extLst>
              <a:ext uri="{FF2B5EF4-FFF2-40B4-BE49-F238E27FC236}">
                <a16:creationId xmlns:a16="http://schemas.microsoft.com/office/drawing/2014/main" id="{2280DD4D-B35B-45E9-81AE-D14398FCDE56}"/>
              </a:ext>
            </a:extLst>
          </p:cNvPr>
          <p:cNvGrpSpPr/>
          <p:nvPr/>
        </p:nvGrpSpPr>
        <p:grpSpPr>
          <a:xfrm>
            <a:off x="910073" y="2299228"/>
            <a:ext cx="1625340" cy="1401156"/>
            <a:chOff x="2322916" y="3727084"/>
            <a:chExt cx="1657931" cy="1429252"/>
          </a:xfrm>
        </p:grpSpPr>
        <p:sp>
          <p:nvSpPr>
            <p:cNvPr id="24" name="Hexagon 23">
              <a:extLst>
                <a:ext uri="{FF2B5EF4-FFF2-40B4-BE49-F238E27FC236}">
                  <a16:creationId xmlns:a16="http://schemas.microsoft.com/office/drawing/2014/main" id="{7457936C-206F-49E5-84C4-F6ABB0DFB29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74F31C56-39C3-4989-95A8-DDD85EBA288C}"/>
                </a:ext>
              </a:extLst>
            </p:cNvPr>
            <p:cNvSpPr/>
            <p:nvPr/>
          </p:nvSpPr>
          <p:spPr>
            <a:xfrm>
              <a:off x="2442790" y="4226254"/>
              <a:ext cx="1418182" cy="546269"/>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Images, Pods &amp; Containers</a:t>
              </a:r>
              <a:endParaRPr lang="en-US" sz="1600" dirty="0">
                <a:solidFill>
                  <a:schemeClr val="bg2">
                    <a:lumMod val="25000"/>
                  </a:schemeClr>
                </a:solidFill>
                <a:latin typeface="Segoe UI" charset="0"/>
                <a:cs typeface="Segoe UI" charset="0"/>
              </a:endParaRPr>
            </a:p>
          </p:txBody>
        </p:sp>
      </p:grpSp>
    </p:spTree>
    <p:extLst>
      <p:ext uri="{BB962C8B-B14F-4D97-AF65-F5344CB8AC3E}">
        <p14:creationId xmlns:p14="http://schemas.microsoft.com/office/powerpoint/2010/main" val="3472734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tx1">
                    <a:lumMod val="50000"/>
                  </a:schemeClr>
                </a:solidFill>
              </a:rPr>
              <a:t>Publishing Services</a:t>
            </a:r>
          </a:p>
        </p:txBody>
      </p:sp>
      <p:grpSp>
        <p:nvGrpSpPr>
          <p:cNvPr id="91" name="Group 90"/>
          <p:cNvGrpSpPr/>
          <p:nvPr/>
        </p:nvGrpSpPr>
        <p:grpSpPr>
          <a:xfrm>
            <a:off x="5685495"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3949086" y="3411270"/>
              <a:ext cx="1426536"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LoadBalancer</a:t>
              </a:r>
            </a:p>
          </p:txBody>
        </p:sp>
      </p:grpSp>
      <p:grpSp>
        <p:nvGrpSpPr>
          <p:cNvPr id="92" name="Group 91"/>
          <p:cNvGrpSpPr/>
          <p:nvPr/>
        </p:nvGrpSpPr>
        <p:grpSpPr>
          <a:xfrm>
            <a:off x="4220708"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339274"/>
              <a:ext cx="1418182"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NodePort</a:t>
              </a:r>
              <a:endParaRPr kumimoji="0" lang="en-US" sz="1600" b="0" i="0" u="none" strike="noStrike" kern="1200" cap="none" spc="0" normalizeH="0" baseline="0" noProof="0" dirty="0">
                <a:ln>
                  <a:noFill/>
                </a:ln>
                <a:solidFill>
                  <a:srgbClr val="D2D2D2">
                    <a:lumMod val="25000"/>
                  </a:srgbClr>
                </a:solidFill>
                <a:effectLst/>
                <a:uLnTx/>
                <a:uFillTx/>
                <a:latin typeface="Segoe UI" charset="0"/>
                <a:ea typeface="+mn-ea"/>
                <a:cs typeface="Segoe UI" charset="0"/>
              </a:endParaRPr>
            </a:p>
          </p:txBody>
        </p:sp>
      </p:grpSp>
      <p:grpSp>
        <p:nvGrpSpPr>
          <p:cNvPr id="94" name="Group 93"/>
          <p:cNvGrpSpPr/>
          <p:nvPr/>
        </p:nvGrpSpPr>
        <p:grpSpPr>
          <a:xfrm>
            <a:off x="7150282"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446864" y="4295724"/>
              <a:ext cx="1418462" cy="291972"/>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ExternalName</a:t>
              </a:r>
            </a:p>
          </p:txBody>
        </p:sp>
      </p:grpSp>
      <p:grpSp>
        <p:nvGrpSpPr>
          <p:cNvPr id="14" name="Group 13">
            <a:extLst>
              <a:ext uri="{FF2B5EF4-FFF2-40B4-BE49-F238E27FC236}">
                <a16:creationId xmlns:a16="http://schemas.microsoft.com/office/drawing/2014/main" id="{962AE744-8802-46A4-99DF-148F8E7EAA01}"/>
              </a:ext>
            </a:extLst>
          </p:cNvPr>
          <p:cNvGrpSpPr/>
          <p:nvPr/>
        </p:nvGrpSpPr>
        <p:grpSpPr>
          <a:xfrm>
            <a:off x="2739520" y="2350595"/>
            <a:ext cx="1625340" cy="1401156"/>
            <a:chOff x="2322916" y="3727084"/>
            <a:chExt cx="1657931" cy="1429252"/>
          </a:xfrm>
        </p:grpSpPr>
        <p:sp>
          <p:nvSpPr>
            <p:cNvPr id="15" name="Hexagon 14">
              <a:extLst>
                <a:ext uri="{FF2B5EF4-FFF2-40B4-BE49-F238E27FC236}">
                  <a16:creationId xmlns:a16="http://schemas.microsoft.com/office/drawing/2014/main" id="{0AFFEE59-154B-4C0D-8C56-2A3839C7D05C}"/>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6" name="Rectangle 15">
              <a:extLst>
                <a:ext uri="{FF2B5EF4-FFF2-40B4-BE49-F238E27FC236}">
                  <a16:creationId xmlns:a16="http://schemas.microsoft.com/office/drawing/2014/main" id="{5F320EF1-1871-40F7-92C0-AC36A5D27EB3}"/>
                </a:ext>
              </a:extLst>
            </p:cNvPr>
            <p:cNvSpPr/>
            <p:nvPr/>
          </p:nvSpPr>
          <p:spPr>
            <a:xfrm>
              <a:off x="2442790" y="4339274"/>
              <a:ext cx="1418182"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NodePort</a:t>
              </a:r>
              <a:endParaRPr kumimoji="0" lang="en-US" sz="1600" b="0" i="0" u="none" strike="noStrike" kern="1200" cap="none" spc="0" normalizeH="0" baseline="0" noProof="0" dirty="0">
                <a:ln>
                  <a:noFill/>
                </a:ln>
                <a:solidFill>
                  <a:srgbClr val="D2D2D2">
                    <a:lumMod val="25000"/>
                  </a:srgbClr>
                </a:solidFill>
                <a:effectLst/>
                <a:uLnTx/>
                <a:uFillTx/>
                <a:latin typeface="Segoe UI" charset="0"/>
                <a:ea typeface="+mn-ea"/>
                <a:cs typeface="Segoe UI" charset="0"/>
              </a:endParaRPr>
            </a:p>
          </p:txBody>
        </p:sp>
      </p:grpSp>
    </p:spTree>
    <p:extLst>
      <p:ext uri="{BB962C8B-B14F-4D97-AF65-F5344CB8AC3E}">
        <p14:creationId xmlns:p14="http://schemas.microsoft.com/office/powerpoint/2010/main" val="403690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Azure Kubernetes Service Overview</a:t>
            </a:r>
          </a:p>
        </p:txBody>
      </p:sp>
      <p:grpSp>
        <p:nvGrpSpPr>
          <p:cNvPr id="90" name="Group 89"/>
          <p:cNvGrpSpPr/>
          <p:nvPr/>
        </p:nvGrpSpPr>
        <p:grpSpPr>
          <a:xfrm>
            <a:off x="8193898" y="3153691"/>
            <a:ext cx="1625340" cy="1401156"/>
            <a:chOff x="8331342" y="3727084"/>
            <a:chExt cx="1657931" cy="1429252"/>
          </a:xfrm>
        </p:grpSpPr>
        <p:sp>
          <p:nvSpPr>
            <p:cNvPr id="115" name="Hexagon 114">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6" name="Rectangle 115">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7"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9658686" y="2300473"/>
            <a:ext cx="1625340" cy="1401156"/>
            <a:chOff x="9797498" y="2856757"/>
            <a:chExt cx="1657931" cy="1429252"/>
          </a:xfrm>
        </p:grpSpPr>
        <p:sp>
          <p:nvSpPr>
            <p:cNvPr id="112" name="Hexagon 111">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3" name="Rectangle 112">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4"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3799537" y="2300473"/>
            <a:ext cx="1625340" cy="1401156"/>
            <a:chOff x="3825022" y="2856757"/>
            <a:chExt cx="1657931" cy="1429252"/>
          </a:xfrm>
        </p:grpSpPr>
        <p:sp>
          <p:nvSpPr>
            <p:cNvPr id="109" name="Hexagon 108">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0" name="Rectangle 109">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1"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6" name="Hexagon 105">
            <a:extLst>
              <a:ext uri="{FF2B5EF4-FFF2-40B4-BE49-F238E27FC236}">
                <a16:creationId xmlns:a16="http://schemas.microsoft.com/office/drawing/2014/main" id="{B9538ACC-6C5C-4BA1-B81E-53ED3F8323EE}"/>
              </a:ext>
            </a:extLst>
          </p:cNvPr>
          <p:cNvSpPr/>
          <p:nvPr/>
        </p:nvSpPr>
        <p:spPr bwMode="auto">
          <a:xfrm>
            <a:off x="2334750"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7" name="Rectangle 106">
            <a:extLst>
              <a:ext uri="{FF2B5EF4-FFF2-40B4-BE49-F238E27FC236}">
                <a16:creationId xmlns:a16="http://schemas.microsoft.com/office/drawing/2014/main" id="{D8871EB6-0E30-48FC-A2FB-4AA36F9F243F}"/>
              </a:ext>
            </a:extLst>
          </p:cNvPr>
          <p:cNvSpPr/>
          <p:nvPr/>
        </p:nvSpPr>
        <p:spPr>
          <a:xfrm>
            <a:off x="2452267" y="3855096"/>
            <a:ext cx="1390304" cy="579315"/>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Azure Kubernetes Service </a:t>
            </a:r>
            <a:br>
              <a:rPr lang="en-US" sz="1176" dirty="0">
                <a:solidFill>
                  <a:srgbClr val="505050"/>
                </a:solidFill>
                <a:latin typeface="Segoe UI" charset="0"/>
                <a:ea typeface="Segoe UI" charset="0"/>
                <a:cs typeface="Segoe UI" charset="0"/>
              </a:rPr>
            </a:br>
            <a:r>
              <a:rPr lang="en-US" sz="1176" dirty="0">
                <a:solidFill>
                  <a:srgbClr val="505050"/>
                </a:solidFill>
                <a:latin typeface="Segoe UI" charset="0"/>
                <a:ea typeface="Segoe UI" charset="0"/>
                <a:cs typeface="Segoe UI" charset="0"/>
              </a:rPr>
              <a:t>Overview</a:t>
            </a:r>
          </a:p>
        </p:txBody>
      </p:sp>
      <p:sp>
        <p:nvSpPr>
          <p:cNvPr id="108"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5111" y="3448359"/>
            <a:ext cx="524616" cy="28965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nvGrpSpPr>
          <p:cNvPr id="94" name="Group 93"/>
          <p:cNvGrpSpPr/>
          <p:nvPr/>
        </p:nvGrpSpPr>
        <p:grpSpPr>
          <a:xfrm>
            <a:off x="869963" y="2300473"/>
            <a:ext cx="1625340" cy="1401156"/>
            <a:chOff x="832543" y="2856757"/>
            <a:chExt cx="1657931" cy="1429252"/>
          </a:xfrm>
        </p:grpSpPr>
        <p:sp>
          <p:nvSpPr>
            <p:cNvPr id="103"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4" name="Rectangle 10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5"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5" name="Group 94"/>
          <p:cNvGrpSpPr/>
          <p:nvPr/>
        </p:nvGrpSpPr>
        <p:grpSpPr>
          <a:xfrm>
            <a:off x="5264324" y="3153691"/>
            <a:ext cx="1625340" cy="1401156"/>
            <a:chOff x="5327129" y="3727084"/>
            <a:chExt cx="1657931" cy="1429252"/>
          </a:xfrm>
        </p:grpSpPr>
        <p:sp>
          <p:nvSpPr>
            <p:cNvPr id="100" name="Hexagon 9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1" name="Rectangle 100">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2"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6" name="Group 95"/>
          <p:cNvGrpSpPr/>
          <p:nvPr/>
        </p:nvGrpSpPr>
        <p:grpSpPr>
          <a:xfrm>
            <a:off x="6729111" y="2300473"/>
            <a:ext cx="1625340" cy="1401156"/>
            <a:chOff x="6841355" y="2856757"/>
            <a:chExt cx="1657931" cy="1429252"/>
          </a:xfrm>
        </p:grpSpPr>
        <p:sp>
          <p:nvSpPr>
            <p:cNvPr id="97" name="Hexagon 96">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32650843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4769E5-93BE-47C9-9714-AD8F33217674}"/>
              </a:ext>
            </a:extLst>
          </p:cNvPr>
          <p:cNvSpPr txBox="1">
            <a:spLocks/>
          </p:cNvSpPr>
          <p:nvPr/>
        </p:nvSpPr>
        <p:spPr>
          <a:xfrm>
            <a:off x="588262" y="217501"/>
            <a:ext cx="1137065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AKS: Simplify the deployment, management, </a:t>
            </a:r>
            <a:b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b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and operations of Kubernetes</a:t>
            </a:r>
          </a:p>
        </p:txBody>
      </p:sp>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516439" y="4430246"/>
            <a:ext cx="2743200" cy="1450518"/>
            <a:chOff x="8592838" y="4430246"/>
            <a:chExt cx="274320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592838" y="50986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Work how you want with open-source tools &amp;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907" y="673207"/>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Azure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20" name="Group 19">
            <a:extLst>
              <a:ext uri="{FF2B5EF4-FFF2-40B4-BE49-F238E27FC236}">
                <a16:creationId xmlns:a16="http://schemas.microsoft.com/office/drawing/2014/main" id="{64F84DF2-293B-4395-BC1F-859E634719F3}"/>
              </a:ext>
            </a:extLst>
          </p:cNvPr>
          <p:cNvGrpSpPr/>
          <p:nvPr/>
        </p:nvGrpSpPr>
        <p:grpSpPr>
          <a:xfrm>
            <a:off x="1474695" y="1999128"/>
            <a:ext cx="9242611" cy="3958065"/>
            <a:chOff x="1290918" y="1999128"/>
            <a:chExt cx="9242611" cy="3958065"/>
          </a:xfrm>
        </p:grpSpPr>
        <p:grpSp>
          <p:nvGrpSpPr>
            <p:cNvPr id="9" name="Group 8">
              <a:extLst>
                <a:ext uri="{FF2B5EF4-FFF2-40B4-BE49-F238E27FC236}">
                  <a16:creationId xmlns:a16="http://schemas.microsoft.com/office/drawing/2014/main" id="{D5D813AB-E429-4562-951F-7C0DA19EADAE}"/>
                </a:ext>
              </a:extLst>
            </p:cNvPr>
            <p:cNvGrpSpPr/>
            <p:nvPr/>
          </p:nvGrpSpPr>
          <p:grpSpPr>
            <a:xfrm>
              <a:off x="1524681" y="1999128"/>
              <a:ext cx="3046639" cy="3046639"/>
              <a:chOff x="1590664" y="1918445"/>
              <a:chExt cx="3046639" cy="3046639"/>
            </a:xfrm>
          </p:grpSpPr>
          <p:sp>
            <p:nvSpPr>
              <p:cNvPr id="7" name="Oval 6">
                <a:extLst>
                  <a:ext uri="{FF2B5EF4-FFF2-40B4-BE49-F238E27FC236}">
                    <a16:creationId xmlns:a16="http://schemas.microsoft.com/office/drawing/2014/main" id="{BE59F43A-7191-4B4B-B9C8-E6AABCFA056D}"/>
                  </a:ext>
                </a:extLst>
              </p:cNvPr>
              <p:cNvSpPr/>
              <p:nvPr/>
            </p:nvSpPr>
            <p:spPr bwMode="auto">
              <a:xfrm rot="16200000">
                <a:off x="1590664" y="191844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6" name="TextBox 5">
                <a:extLst>
                  <a:ext uri="{FF2B5EF4-FFF2-40B4-BE49-F238E27FC236}">
                    <a16:creationId xmlns:a16="http://schemas.microsoft.com/office/drawing/2014/main" id="{BCD60E0A-1B5A-4B4A-B88B-99282624B008}"/>
                  </a:ext>
                </a:extLst>
              </p:cNvPr>
              <p:cNvSpPr txBox="1"/>
              <p:nvPr/>
            </p:nvSpPr>
            <p:spPr>
              <a:xfrm>
                <a:off x="1616877" y="251074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10x</a:t>
                </a:r>
              </a:p>
            </p:txBody>
          </p:sp>
        </p:grpSp>
        <p:sp>
          <p:nvSpPr>
            <p:cNvPr id="12" name="Rectangle 11">
              <a:extLst>
                <a:ext uri="{FF2B5EF4-FFF2-40B4-BE49-F238E27FC236}">
                  <a16:creationId xmlns:a16="http://schemas.microsoft.com/office/drawing/2014/main" id="{5B1B5888-6B4D-4546-8D9F-36AB4CE02248}"/>
                </a:ext>
              </a:extLst>
            </p:cNvPr>
            <p:cNvSpPr/>
            <p:nvPr/>
          </p:nvSpPr>
          <p:spPr>
            <a:xfrm>
              <a:off x="1290918" y="5249307"/>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usage</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10x </a:t>
              </a:r>
            </a:p>
          </p:txBody>
        </p:sp>
        <p:grpSp>
          <p:nvGrpSpPr>
            <p:cNvPr id="11" name="Group 10">
              <a:extLst>
                <a:ext uri="{FF2B5EF4-FFF2-40B4-BE49-F238E27FC236}">
                  <a16:creationId xmlns:a16="http://schemas.microsoft.com/office/drawing/2014/main" id="{F32BA6CB-30A4-4ECD-9DE1-BA377A0C2AD1}"/>
                </a:ext>
              </a:extLst>
            </p:cNvPr>
            <p:cNvGrpSpPr/>
            <p:nvPr/>
          </p:nvGrpSpPr>
          <p:grpSpPr>
            <a:xfrm>
              <a:off x="7253128" y="1999128"/>
              <a:ext cx="3046639" cy="3046639"/>
              <a:chOff x="7291537" y="2052915"/>
              <a:chExt cx="3046639" cy="3046639"/>
            </a:xfrm>
          </p:grpSpPr>
          <p:sp>
            <p:nvSpPr>
              <p:cNvPr id="8" name="Oval 7">
                <a:extLst>
                  <a:ext uri="{FF2B5EF4-FFF2-40B4-BE49-F238E27FC236}">
                    <a16:creationId xmlns:a16="http://schemas.microsoft.com/office/drawing/2014/main" id="{210E970D-D6B9-4178-8D03-2A5F6CEE1957}"/>
                  </a:ext>
                </a:extLst>
              </p:cNvPr>
              <p:cNvSpPr/>
              <p:nvPr/>
            </p:nvSpPr>
            <p:spPr bwMode="auto">
              <a:xfrm rot="16200000">
                <a:off x="7291537" y="205291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E1495407-3102-48DB-8CAD-B8048D4B7FB3}"/>
                  </a:ext>
                </a:extLst>
              </p:cNvPr>
              <p:cNvSpPr txBox="1"/>
              <p:nvPr/>
            </p:nvSpPr>
            <p:spPr>
              <a:xfrm>
                <a:off x="7317750" y="264521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5x</a:t>
                </a:r>
              </a:p>
            </p:txBody>
          </p:sp>
        </p:grpSp>
        <p:sp>
          <p:nvSpPr>
            <p:cNvPr id="15" name="Rectangle 14">
              <a:extLst>
                <a:ext uri="{FF2B5EF4-FFF2-40B4-BE49-F238E27FC236}">
                  <a16:creationId xmlns:a16="http://schemas.microsoft.com/office/drawing/2014/main" id="{5E5C7118-61C1-4F51-BEC6-0EBE977B7AD1}"/>
                </a:ext>
              </a:extLst>
            </p:cNvPr>
            <p:cNvSpPr/>
            <p:nvPr/>
          </p:nvSpPr>
          <p:spPr>
            <a:xfrm>
              <a:off x="7019365" y="5240342"/>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customers</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5x </a:t>
              </a:r>
            </a:p>
          </p:txBody>
        </p:sp>
        <p:cxnSp>
          <p:nvCxnSpPr>
            <p:cNvPr id="18" name="Straight Connector 17">
              <a:extLst>
                <a:ext uri="{FF2B5EF4-FFF2-40B4-BE49-F238E27FC236}">
                  <a16:creationId xmlns:a16="http://schemas.microsoft.com/office/drawing/2014/main" id="{4A6E8490-9A11-49F0-8AE7-3E13C3B3E131}"/>
                </a:ext>
              </a:extLst>
            </p:cNvPr>
            <p:cNvCxnSpPr>
              <a:cxnSpLocks/>
            </p:cNvCxnSpPr>
            <p:nvPr/>
          </p:nvCxnSpPr>
          <p:spPr>
            <a:xfrm>
              <a:off x="4769717" y="3522447"/>
              <a:ext cx="2267085" cy="0"/>
            </a:xfrm>
            <a:prstGeom prst="line">
              <a:avLst/>
            </a:prstGeom>
            <a:ln w="28575" cap="rnd">
              <a:solidFill>
                <a:schemeClr val="bg2"/>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5A3B6D-D00C-4A57-BED0-803E32447609}"/>
                </a:ext>
              </a:extLst>
            </p:cNvPr>
            <p:cNvSpPr/>
            <p:nvPr/>
          </p:nvSpPr>
          <p:spPr>
            <a:xfrm>
              <a:off x="4658855" y="3101502"/>
              <a:ext cx="250673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Last 12 months</a:t>
              </a:r>
            </a:p>
          </p:txBody>
        </p:sp>
      </p:grpSp>
    </p:spTree>
    <p:extLst>
      <p:ext uri="{BB962C8B-B14F-4D97-AF65-F5344CB8AC3E}">
        <p14:creationId xmlns:p14="http://schemas.microsoft.com/office/powerpoint/2010/main" val="181009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704-AB7D-4C75-B748-D48AA767073E}"/>
              </a:ext>
            </a:extLst>
          </p:cNvPr>
          <p:cNvSpPr>
            <a:spLocks noGrp="1"/>
          </p:cNvSpPr>
          <p:nvPr>
            <p:ph type="title"/>
          </p:nvPr>
        </p:nvSpPr>
        <p:spPr/>
        <p:txBody>
          <a:bodyPr/>
          <a:lstStyle/>
          <a:p>
            <a:r>
              <a:rPr lang="en-US" sz="4800" b="1" dirty="0"/>
              <a:t>Azure Kubernetes Service (AKS)</a:t>
            </a:r>
            <a:br>
              <a:rPr lang="en-US" sz="4800" b="1" dirty="0"/>
            </a:br>
            <a:r>
              <a:rPr lang="en-US" sz="2400" spc="-20" dirty="0">
                <a:solidFill>
                  <a:schemeClr val="accent1"/>
                </a:solidFill>
                <a:latin typeface="Segoe UI"/>
              </a:rPr>
              <a:t>Kubernetes made easy – get the most complete and simple end-to-end experience for seamless Kubernetes lifecycle management on Azure</a:t>
            </a:r>
            <a:endParaRPr lang="en-US" dirty="0">
              <a:solidFill>
                <a:schemeClr val="accent1"/>
              </a:solidFill>
            </a:endParaRPr>
          </a:p>
        </p:txBody>
      </p:sp>
      <p:graphicFrame>
        <p:nvGraphicFramePr>
          <p:cNvPr id="4" name="Table 3">
            <a:extLst>
              <a:ext uri="{FF2B5EF4-FFF2-40B4-BE49-F238E27FC236}">
                <a16:creationId xmlns:a16="http://schemas.microsoft.com/office/drawing/2014/main" id="{B09DF377-F6BA-4D91-91C0-8EA20C7F75C1}"/>
              </a:ext>
            </a:extLst>
          </p:cNvPr>
          <p:cNvGraphicFramePr>
            <a:graphicFrameLocks noGrp="1"/>
          </p:cNvGraphicFramePr>
          <p:nvPr>
            <p:extLst>
              <p:ext uri="{D42A27DB-BD31-4B8C-83A1-F6EECF244321}">
                <p14:modId xmlns:p14="http://schemas.microsoft.com/office/powerpoint/2010/main" val="1026966216"/>
              </p:ext>
            </p:extLst>
          </p:nvPr>
        </p:nvGraphicFramePr>
        <p:xfrm>
          <a:off x="1750708" y="1984776"/>
          <a:ext cx="8143775" cy="4450080"/>
        </p:xfrm>
        <a:graphic>
          <a:graphicData uri="http://schemas.openxmlformats.org/drawingml/2006/table">
            <a:tbl>
              <a:tblPr firstRow="1" bandRow="1">
                <a:tableStyleId>{5940675A-B579-460E-94D1-54222C63F5DA}</a:tableStyleId>
              </a:tblPr>
              <a:tblGrid>
                <a:gridCol w="2725109">
                  <a:extLst>
                    <a:ext uri="{9D8B030D-6E8A-4147-A177-3AD203B41FA5}">
                      <a16:colId xmlns:a16="http://schemas.microsoft.com/office/drawing/2014/main" val="2783815661"/>
                    </a:ext>
                  </a:extLst>
                </a:gridCol>
                <a:gridCol w="2709333">
                  <a:extLst>
                    <a:ext uri="{9D8B030D-6E8A-4147-A177-3AD203B41FA5}">
                      <a16:colId xmlns:a16="http://schemas.microsoft.com/office/drawing/2014/main" val="575011386"/>
                    </a:ext>
                  </a:extLst>
                </a:gridCol>
                <a:gridCol w="2709333">
                  <a:extLst>
                    <a:ext uri="{9D8B030D-6E8A-4147-A177-3AD203B41FA5}">
                      <a16:colId xmlns:a16="http://schemas.microsoft.com/office/drawing/2014/main" val="2632597335"/>
                    </a:ext>
                  </a:extLst>
                </a:gridCol>
              </a:tblGrid>
              <a:tr h="370840">
                <a:tc>
                  <a:txBody>
                    <a:bodyPr/>
                    <a:lstStyle/>
                    <a:p>
                      <a:pPr rtl="0" fontAlgn="base"/>
                      <a:r>
                        <a:rPr lang="en-US" sz="1400" b="1" i="0" u="none" strike="noStrike" kern="1200" dirty="0">
                          <a:solidFill>
                            <a:schemeClr val="tx1"/>
                          </a:solidFill>
                          <a:effectLst/>
                          <a:latin typeface="+mn-lt"/>
                          <a:ea typeface="+mn-ea"/>
                          <a:cs typeface="+mn-cs"/>
                        </a:rPr>
                        <a:t>Deploy and manage Kubernetes with ease</a:t>
                      </a:r>
                      <a:r>
                        <a:rPr lang="en-US" sz="1400" b="0" i="0" u="none" strike="noStrike" kern="1200" dirty="0">
                          <a:solidFill>
                            <a:schemeClr val="tx1"/>
                          </a:solidFill>
                          <a:effectLst/>
                          <a:latin typeface="+mn-lt"/>
                          <a:ea typeface="+mn-ea"/>
                          <a:cs typeface="+mn-cs"/>
                        </a:rPr>
                        <a:t> </a:t>
                      </a:r>
                    </a:p>
                    <a:p>
                      <a:pPr marL="285750" marR="0" lvl="0" indent="-285750" algn="l" defTabSz="91436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Free managed control plane for auto upgrades, patching and self healing </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Provision with portal, CLI, ARM, or Terraform</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Full visibility with integrated monitoring and logging</a:t>
                      </a:r>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Scale and run applications with confidence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Built-in auto scaling </a:t>
                      </a:r>
                    </a:p>
                    <a:p>
                      <a:pPr marL="285750" indent="-285750">
                        <a:buFont typeface="Arial" panose="020B0604020202020204" pitchFamily="34" charset="0"/>
                        <a:buChar char="•"/>
                      </a:pPr>
                      <a:r>
                        <a:rPr lang="en-US" sz="1400" dirty="0"/>
                        <a:t>Global data center to boost performance and reach</a:t>
                      </a:r>
                    </a:p>
                    <a:p>
                      <a:pPr marL="285750" indent="-285750">
                        <a:buFont typeface="Arial" panose="020B0604020202020204" pitchFamily="34" charset="0"/>
                        <a:buChar char="•"/>
                      </a:pPr>
                      <a:r>
                        <a:rPr lang="en-US" sz="1400" dirty="0"/>
                        <a:t>Elastically burst from AKS cluster using ACI</a:t>
                      </a:r>
                      <a:endParaRPr lang="en-US" sz="1400" i="1" dirty="0"/>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Secure your Kubernetes environment</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Control access through AAD and RBAC</a:t>
                      </a:r>
                    </a:p>
                    <a:p>
                      <a:pPr marL="285750" indent="-285750">
                        <a:buFont typeface="Arial" panose="020B0604020202020204" pitchFamily="34" charset="0"/>
                        <a:buChar char="•"/>
                      </a:pPr>
                      <a:r>
                        <a:rPr lang="en-US" sz="1400" dirty="0"/>
                        <a:t>Safeguard keys and secrets with Key Vault</a:t>
                      </a:r>
                    </a:p>
                    <a:p>
                      <a:pPr marL="285750" indent="-285750">
                        <a:buFont typeface="Arial" panose="020B0604020202020204" pitchFamily="34" charset="0"/>
                        <a:buChar char="•"/>
                      </a:pPr>
                      <a:r>
                        <a:rPr lang="en-US" sz="1400" dirty="0"/>
                        <a:t>Secure network communication with VNET and CNI </a:t>
                      </a:r>
                    </a:p>
                  </a:txBody>
                  <a:tcPr/>
                </a:tc>
                <a:extLst>
                  <a:ext uri="{0D108BD9-81ED-4DB2-BD59-A6C34878D82A}">
                    <a16:rowId xmlns:a16="http://schemas.microsoft.com/office/drawing/2014/main" val="408669288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Accelerate containerized application development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Define, install and upgrade apps easily with Helm</a:t>
                      </a:r>
                    </a:p>
                    <a:p>
                      <a:pPr marL="285750" indent="-285750">
                        <a:buFont typeface="Arial" panose="020B0604020202020204" pitchFamily="34" charset="0"/>
                        <a:buChar char="•"/>
                      </a:pPr>
                      <a:r>
                        <a:rPr lang="en-US" sz="1400" dirty="0"/>
                        <a:t>Automatically scaffold, containerize and deploy with CLI or Visual Studio</a:t>
                      </a:r>
                    </a:p>
                    <a:p>
                      <a:pPr marL="285750" indent="-285750">
                        <a:buFont typeface="Arial" panose="020B0604020202020204" pitchFamily="34" charset="0"/>
                        <a:buChar char="•"/>
                      </a:pPr>
                      <a:r>
                        <a:rPr lang="en-US" sz="1400" dirty="0"/>
                        <a:t>Rapidly iterate, test and debug microservices using Dev Spaces </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Work how you want with open-source tools &amp; APIs</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100% open source Kubernetes</a:t>
                      </a:r>
                    </a:p>
                    <a:p>
                      <a:pPr marL="285750" indent="-285750">
                        <a:buFont typeface="Arial" panose="020B0604020202020204" pitchFamily="34" charset="0"/>
                        <a:buChar char="•"/>
                      </a:pPr>
                      <a:r>
                        <a:rPr lang="en-US" sz="1400" dirty="0"/>
                        <a:t>Take full advantage of services and tools in the ecosystem</a:t>
                      </a:r>
                    </a:p>
                    <a:p>
                      <a:pPr marL="285750" indent="-285750">
                        <a:buFont typeface="Arial" panose="020B0604020202020204" pitchFamily="34" charset="0"/>
                        <a:buChar char="•"/>
                      </a:pPr>
                      <a:r>
                        <a:rPr lang="en-US" sz="1400" dirty="0"/>
                        <a:t>Easily integrate with SLA-backed Azure services with OSBA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Set up CI/CD in a few clicks </a:t>
                      </a:r>
                      <a:r>
                        <a:rPr lang="en-US" sz="1400" b="0" i="0" u="none" strike="noStrike" kern="1200" dirty="0">
                          <a:solidFill>
                            <a:schemeClr val="tx1"/>
                          </a:solidFill>
                          <a:effectLst/>
                          <a:latin typeface="+mn-lt"/>
                          <a:ea typeface="+mn-ea"/>
                          <a:cs typeface="+mn-cs"/>
                        </a:rPr>
                        <a:t> </a:t>
                      </a:r>
                    </a:p>
                    <a:p>
                      <a:endParaRPr lang="en-US" sz="1400" dirty="0"/>
                    </a:p>
                    <a:p>
                      <a:pPr marL="285750" indent="-285750">
                        <a:buFont typeface="Arial" panose="020B0604020202020204" pitchFamily="34" charset="0"/>
                        <a:buChar char="•"/>
                      </a:pPr>
                      <a:r>
                        <a:rPr lang="en-US" sz="1400" dirty="0"/>
                        <a:t>Three steps away from a CI/CD pipeline with DevOps Project</a:t>
                      </a:r>
                    </a:p>
                    <a:p>
                      <a:pPr marL="285750" indent="-285750">
                        <a:buFont typeface="Arial" panose="020B0604020202020204" pitchFamily="34" charset="0"/>
                        <a:buChar char="•"/>
                      </a:pPr>
                      <a:r>
                        <a:rPr lang="en-US" sz="1400" dirty="0"/>
                        <a:t>Work with existing tools such as Jenkins</a:t>
                      </a:r>
                    </a:p>
                    <a:p>
                      <a:pPr marL="285750" indent="-285750">
                        <a:buFont typeface="Arial" panose="020B0604020202020204" pitchFamily="34" charset="0"/>
                        <a:buChar char="•"/>
                      </a:pPr>
                      <a:r>
                        <a:rPr lang="en-US" sz="1400" dirty="0"/>
                        <a:t>Geo-replicated container registry</a:t>
                      </a:r>
                    </a:p>
                    <a:p>
                      <a:r>
                        <a:rPr lang="en-US" sz="1400" dirty="0"/>
                        <a:t> </a:t>
                      </a:r>
                    </a:p>
                  </a:txBody>
                  <a:tcPr/>
                </a:tc>
                <a:extLst>
                  <a:ext uri="{0D108BD9-81ED-4DB2-BD59-A6C34878D82A}">
                    <a16:rowId xmlns:a16="http://schemas.microsoft.com/office/drawing/2014/main" val="1756022509"/>
                  </a:ext>
                </a:extLst>
              </a:tr>
            </a:tbl>
          </a:graphicData>
        </a:graphic>
      </p:graphicFrame>
    </p:spTree>
    <p:extLst>
      <p:ext uri="{BB962C8B-B14F-4D97-AF65-F5344CB8AC3E}">
        <p14:creationId xmlns:p14="http://schemas.microsoft.com/office/powerpoint/2010/main" val="3146216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268080" y="1191051"/>
            <a:ext cx="11655840" cy="325858"/>
          </a:xfrm>
        </p:spPr>
        <p:txBody>
          <a:bodyPr/>
          <a:lstStyle/>
          <a:p>
            <a:r>
              <a:rPr lang="en-US" dirty="0"/>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extLst>
              <p:ext uri="{D42A27DB-BD31-4B8C-83A1-F6EECF244321}">
                <p14:modId xmlns:p14="http://schemas.microsoft.com/office/powerpoint/2010/main" val="112521620"/>
              </p:ext>
            </p:extLst>
          </p:nvPr>
        </p:nvGraphicFramePr>
        <p:xfrm>
          <a:off x="426424" y="1868074"/>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network and VMs</a:t>
                      </a:r>
                    </a:p>
                    <a:p>
                      <a:pPr marL="91440" algn="l">
                        <a:lnSpc>
                          <a:spcPct val="110000"/>
                        </a:lnSpc>
                        <a:spcAft>
                          <a:spcPts val="300"/>
                        </a:spcAft>
                      </a:pPr>
                      <a:r>
                        <a:rPr lang="en-US" sz="1100" dirty="0">
                          <a:solidFill>
                            <a:schemeClr val="tx1"/>
                          </a:solidFill>
                        </a:rPr>
                        <a:t>Install dozens of system components including </a:t>
                      </a:r>
                      <a:r>
                        <a:rPr lang="en-US" sz="1100" dirty="0" err="1">
                          <a:solidFill>
                            <a:schemeClr val="tx1"/>
                          </a:solidFill>
                        </a:rPr>
                        <a:t>etcd</a:t>
                      </a:r>
                      <a:endParaRPr lang="en-US" sz="1100" dirty="0">
                        <a:solidFill>
                          <a:schemeClr val="tx1"/>
                        </a:solidFill>
                      </a:endParaRPr>
                    </a:p>
                    <a:p>
                      <a:pPr marL="91440" algn="l">
                        <a:lnSpc>
                          <a:spcPct val="110000"/>
                        </a:lnSpc>
                        <a:spcAft>
                          <a:spcPts val="300"/>
                        </a:spcAft>
                      </a:pPr>
                      <a:r>
                        <a:rPr lang="en-US" sz="1100" dirty="0">
                          <a:solidFill>
                            <a:schemeClr val="tx1"/>
                          </a:solidFill>
                        </a:rPr>
                        <a:t>Create and install certificates</a:t>
                      </a:r>
                    </a:p>
                    <a:p>
                      <a:pPr marL="91440" algn="l">
                        <a:lnSpc>
                          <a:spcPct val="110000"/>
                        </a:lnSpc>
                        <a:spcAft>
                          <a:spcPts val="300"/>
                        </a:spcAft>
                      </a:pPr>
                      <a:r>
                        <a:rPr lang="en-US" sz="1100" dirty="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Upgrade your master nodes</a:t>
                      </a:r>
                    </a:p>
                    <a:p>
                      <a:pPr marL="91440" algn="l">
                        <a:lnSpc>
                          <a:spcPct val="110000"/>
                        </a:lnSpc>
                        <a:spcAft>
                          <a:spcPts val="300"/>
                        </a:spcAft>
                      </a:pPr>
                      <a:r>
                        <a:rPr lang="en-US" sz="1100" dirty="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new VMs</a:t>
                      </a:r>
                    </a:p>
                    <a:p>
                      <a:pPr marL="91440" algn="l">
                        <a:lnSpc>
                          <a:spcPct val="110000"/>
                        </a:lnSpc>
                        <a:spcAft>
                          <a:spcPts val="300"/>
                        </a:spcAft>
                      </a:pPr>
                      <a:r>
                        <a:rPr lang="en-US" sz="1100" dirty="0">
                          <a:solidFill>
                            <a:schemeClr val="tx1"/>
                          </a:solidFill>
                        </a:rPr>
                        <a:t>Install system components</a:t>
                      </a:r>
                    </a:p>
                    <a:p>
                      <a:pPr marL="91440" algn="l">
                        <a:lnSpc>
                          <a:spcPct val="110000"/>
                        </a:lnSpc>
                        <a:spcAft>
                          <a:spcPts val="300"/>
                        </a:spcAft>
                      </a:pPr>
                      <a:r>
                        <a:rPr lang="en-US" sz="1100" dirty="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9" name="Group 9">
            <a:extLst>
              <a:ext uri="{FF2B5EF4-FFF2-40B4-BE49-F238E27FC236}">
                <a16:creationId xmlns:a16="http://schemas.microsoft.com/office/drawing/2014/main" id="{CE2A42E7-EEE3-4F79-AE04-308128C4E940}"/>
              </a:ext>
            </a:extLst>
          </p:cNvPr>
          <p:cNvGrpSpPr>
            <a:grpSpLocks noChangeAspect="1"/>
          </p:cNvGrpSpPr>
          <p:nvPr/>
        </p:nvGrpSpPr>
        <p:grpSpPr bwMode="auto">
          <a:xfrm>
            <a:off x="632391" y="1970187"/>
            <a:ext cx="231711" cy="268927"/>
            <a:chOff x="-395" y="771"/>
            <a:chExt cx="193" cy="224"/>
          </a:xfrm>
        </p:grpSpPr>
        <p:sp>
          <p:nvSpPr>
            <p:cNvPr id="10" name="Freeform 10">
              <a:extLst>
                <a:ext uri="{FF2B5EF4-FFF2-40B4-BE49-F238E27FC236}">
                  <a16:creationId xmlns:a16="http://schemas.microsoft.com/office/drawing/2014/main" id="{20EC6855-BAEB-415F-AF9D-41BC810B49FB}"/>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1" name="Freeform 11">
              <a:extLst>
                <a:ext uri="{FF2B5EF4-FFF2-40B4-BE49-F238E27FC236}">
                  <a16:creationId xmlns:a16="http://schemas.microsoft.com/office/drawing/2014/main" id="{22744E54-7F9B-4875-B080-2AB976CA8807}"/>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2" name="Line 12">
              <a:extLst>
                <a:ext uri="{FF2B5EF4-FFF2-40B4-BE49-F238E27FC236}">
                  <a16:creationId xmlns:a16="http://schemas.microsoft.com/office/drawing/2014/main" id="{7AAF5178-589A-4A01-8CA0-10CE0870EFE6}"/>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3" name="Line 13">
              <a:extLst>
                <a:ext uri="{FF2B5EF4-FFF2-40B4-BE49-F238E27FC236}">
                  <a16:creationId xmlns:a16="http://schemas.microsoft.com/office/drawing/2014/main" id="{8E833CA2-1578-4C6C-8946-4816450BAE74}"/>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4" name="Line 14">
              <a:extLst>
                <a:ext uri="{FF2B5EF4-FFF2-40B4-BE49-F238E27FC236}">
                  <a16:creationId xmlns:a16="http://schemas.microsoft.com/office/drawing/2014/main" id="{5435D947-F259-4E1A-BE1D-C013FF7E5B8A}"/>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5" name="Line 15">
              <a:extLst>
                <a:ext uri="{FF2B5EF4-FFF2-40B4-BE49-F238E27FC236}">
                  <a16:creationId xmlns:a16="http://schemas.microsoft.com/office/drawing/2014/main" id="{2CCFEA53-E1CF-4D99-BB0B-EE4D33F7F54E}"/>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Line 16">
              <a:extLst>
                <a:ext uri="{FF2B5EF4-FFF2-40B4-BE49-F238E27FC236}">
                  <a16:creationId xmlns:a16="http://schemas.microsoft.com/office/drawing/2014/main" id="{CEBF939E-85BE-4264-80F1-8E77EBA1FEE3}"/>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7" name="Line 17">
              <a:extLst>
                <a:ext uri="{FF2B5EF4-FFF2-40B4-BE49-F238E27FC236}">
                  <a16:creationId xmlns:a16="http://schemas.microsoft.com/office/drawing/2014/main" id="{EF15BA3E-FC15-4BAA-82B3-B64D5FDCD2C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18" name="arrow_15_bidi">
            <a:extLst>
              <a:ext uri="{FF2B5EF4-FFF2-40B4-BE49-F238E27FC236}">
                <a16:creationId xmlns:a16="http://schemas.microsoft.com/office/drawing/2014/main" id="{FE59AD0E-C910-4B23-B648-C454DE93C11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19" name="arrow_15_bidi">
            <a:extLst>
              <a:ext uri="{FF2B5EF4-FFF2-40B4-BE49-F238E27FC236}">
                <a16:creationId xmlns:a16="http://schemas.microsoft.com/office/drawing/2014/main" id="{33D5FEAD-C622-437D-B2B8-3F18DA409ADD}"/>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19035888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Accelerate containerized application development  </a:t>
            </a:r>
          </a:p>
        </p:txBody>
      </p:sp>
      <p:graphicFrame>
        <p:nvGraphicFramePr>
          <p:cNvPr id="33" name="Table 32">
            <a:extLst>
              <a:ext uri="{FF2B5EF4-FFF2-40B4-BE49-F238E27FC236}">
                <a16:creationId xmlns:a16="http://schemas.microsoft.com/office/drawing/2014/main" id="{3DC91730-9D7E-4FF3-93FB-9CEEE0DDFEE5}"/>
              </a:ext>
            </a:extLst>
          </p:cNvPr>
          <p:cNvGraphicFramePr>
            <a:graphicFrameLocks noGrp="1"/>
          </p:cNvGraphicFramePr>
          <p:nvPr>
            <p:extLst>
              <p:ext uri="{D42A27DB-BD31-4B8C-83A1-F6EECF244321}">
                <p14:modId xmlns:p14="http://schemas.microsoft.com/office/powerpoint/2010/main" val="1554761094"/>
              </p:ext>
            </p:extLst>
          </p:nvPr>
        </p:nvGraphicFramePr>
        <p:xfrm>
          <a:off x="426424" y="1868074"/>
          <a:ext cx="11252001" cy="4879830"/>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Build the app</a:t>
                      </a:r>
                    </a:p>
                    <a:p>
                      <a:pPr marL="91440" algn="l">
                        <a:lnSpc>
                          <a:spcPct val="110000"/>
                        </a:lnSpc>
                        <a:spcAft>
                          <a:spcPts val="300"/>
                        </a:spcAft>
                      </a:pPr>
                      <a:r>
                        <a:rPr lang="en-US" sz="1100" dirty="0">
                          <a:solidFill>
                            <a:schemeClr val="tx1"/>
                          </a:solidFill>
                        </a:rPr>
                        <a:t>Write a </a:t>
                      </a:r>
                      <a:r>
                        <a:rPr lang="en-US" sz="1100" dirty="0" err="1">
                          <a:solidFill>
                            <a:schemeClr val="tx1"/>
                          </a:solidFill>
                        </a:rPr>
                        <a:t>Dockerfile</a:t>
                      </a:r>
                      <a:endParaRPr lang="en-US" sz="1100" dirty="0">
                        <a:solidFill>
                          <a:schemeClr val="tx1"/>
                        </a:solidFill>
                      </a:endParaRPr>
                    </a:p>
                    <a:p>
                      <a:pPr marL="91440" algn="l">
                        <a:lnSpc>
                          <a:spcPct val="110000"/>
                        </a:lnSpc>
                        <a:spcAft>
                          <a:spcPts val="300"/>
                        </a:spcAft>
                      </a:pPr>
                      <a:r>
                        <a:rPr lang="en-US" sz="1100" dirty="0">
                          <a:solidFill>
                            <a:schemeClr val="tx1"/>
                          </a:solidFill>
                        </a:rPr>
                        <a:t>Build the container image</a:t>
                      </a:r>
                    </a:p>
                    <a:p>
                      <a:pPr marL="91440" algn="l">
                        <a:lnSpc>
                          <a:spcPct val="110000"/>
                        </a:lnSpc>
                        <a:spcAft>
                          <a:spcPts val="300"/>
                        </a:spcAft>
                      </a:pPr>
                      <a:r>
                        <a:rPr lang="en-US" sz="1100" dirty="0">
                          <a:solidFill>
                            <a:schemeClr val="tx1"/>
                          </a:solidFill>
                        </a:rPr>
                        <a:t>Push the container to a registry</a:t>
                      </a:r>
                    </a:p>
                    <a:p>
                      <a:pPr marL="91440" algn="l">
                        <a:lnSpc>
                          <a:spcPct val="110000"/>
                        </a:lnSpc>
                        <a:spcAft>
                          <a:spcPts val="300"/>
                        </a:spcAft>
                      </a:pPr>
                      <a:r>
                        <a:rPr lang="en-US" sz="1100" dirty="0">
                          <a:solidFill>
                            <a:schemeClr val="tx1"/>
                          </a:solidFill>
                        </a:rPr>
                        <a:t>Write Kubernetes manifests/Helm chart</a:t>
                      </a:r>
                    </a:p>
                    <a:p>
                      <a:pPr marL="91440" algn="l">
                        <a:lnSpc>
                          <a:spcPct val="110000"/>
                        </a:lnSpc>
                        <a:spcAft>
                          <a:spcPts val="300"/>
                        </a:spcAft>
                      </a:pPr>
                      <a:r>
                        <a:rPr lang="en-US" sz="1100" dirty="0">
                          <a:solidFill>
                            <a:schemeClr val="tx1"/>
                          </a:solidFill>
                        </a:rPr>
                        <a:t>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a:t>
                      </a:r>
                      <a:r>
                        <a:rPr lang="en-US" sz="1100" kern="1200" dirty="0" err="1">
                          <a:solidFill>
                            <a:srgbClr val="0078D4"/>
                          </a:solidFill>
                          <a:latin typeface="Consolas" panose="020B0609020204030204" pitchFamily="49" charset="0"/>
                          <a:ea typeface="+mn-ea"/>
                          <a:cs typeface="+mn-cs"/>
                        </a:rPr>
                        <a:t>init</a:t>
                      </a:r>
                      <a:r>
                        <a:rPr lang="en-US" sz="1100" kern="1200" dirty="0">
                          <a:solidFill>
                            <a:srgbClr val="0078D4"/>
                          </a:solidFill>
                          <a:latin typeface="Consolas" panose="020B0609020204030204" pitchFamily="49" charset="0"/>
                          <a:ea typeface="+mn-ea"/>
                          <a:cs typeface="+mn-cs"/>
                        </a:rPr>
                        <a:t> </a:t>
                      </a:r>
                      <a:r>
                        <a:rPr lang="en-US" sz="1100" dirty="0">
                          <a:solidFill>
                            <a:schemeClr val="tx1"/>
                          </a:solidFill>
                        </a:rPr>
                        <a:t>to configure your environment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create </a:t>
                      </a:r>
                      <a:r>
                        <a:rPr lang="en-US" sz="1100" dirty="0">
                          <a:solidFill>
                            <a:schemeClr val="tx1"/>
                          </a:solidFill>
                        </a:rPr>
                        <a:t>to auto-create </a:t>
                      </a:r>
                      <a:r>
                        <a:rPr lang="en-US" sz="1100" dirty="0" err="1">
                          <a:solidFill>
                            <a:schemeClr val="tx1"/>
                          </a:solidFill>
                        </a:rPr>
                        <a:t>Dockerfile</a:t>
                      </a:r>
                      <a:r>
                        <a:rPr lang="en-US" sz="1100" dirty="0">
                          <a:solidFill>
                            <a:schemeClr val="tx1"/>
                          </a:solidFill>
                        </a:rPr>
                        <a:t>/Helm chart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up </a:t>
                      </a:r>
                      <a:r>
                        <a:rPr lang="en-US" sz="1100" dirty="0">
                          <a:solidFill>
                            <a:schemeClr val="tx1"/>
                          </a:solidFill>
                        </a:rPr>
                        <a:t>to deploy to Kubernetes</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Set up a local dev environment using </a:t>
                      </a:r>
                      <a:r>
                        <a:rPr lang="en-US" sz="1100" dirty="0" err="1">
                          <a:solidFill>
                            <a:schemeClr val="tx1"/>
                          </a:solidFill>
                        </a:rPr>
                        <a:t>Minikube</a:t>
                      </a:r>
                      <a:endParaRPr lang="en-US" sz="1100" dirty="0">
                        <a:solidFill>
                          <a:schemeClr val="tx1"/>
                        </a:solidFill>
                      </a:endParaRPr>
                    </a:p>
                    <a:p>
                      <a:pPr marL="91440" algn="l">
                        <a:lnSpc>
                          <a:spcPct val="110000"/>
                        </a:lnSpc>
                        <a:spcAft>
                          <a:spcPts val="300"/>
                        </a:spcAft>
                      </a:pPr>
                      <a:r>
                        <a:rPr lang="en-US" sz="1100" dirty="0">
                          <a:solidFill>
                            <a:schemeClr val="tx1"/>
                          </a:solidFill>
                        </a:rPr>
                        <a:t>Determine the transitive closure of your dependencies</a:t>
                      </a:r>
                    </a:p>
                    <a:p>
                      <a:pPr marL="91440" algn="l">
                        <a:lnSpc>
                          <a:spcPct val="110000"/>
                        </a:lnSpc>
                        <a:spcAft>
                          <a:spcPts val="300"/>
                        </a:spcAft>
                      </a:pPr>
                      <a:r>
                        <a:rPr lang="en-US" sz="1100" dirty="0">
                          <a:solidFill>
                            <a:schemeClr val="tx1"/>
                          </a:solidFill>
                        </a:rPr>
                        <a:t>Identify behavior of dependencies for key test cases</a:t>
                      </a:r>
                    </a:p>
                    <a:p>
                      <a:pPr marL="91440" algn="l">
                        <a:lnSpc>
                          <a:spcPct val="110000"/>
                        </a:lnSpc>
                        <a:spcAft>
                          <a:spcPts val="300"/>
                        </a:spcAft>
                      </a:pPr>
                      <a:r>
                        <a:rPr lang="en-US" sz="1100" dirty="0">
                          <a:solidFill>
                            <a:schemeClr val="tx1"/>
                          </a:solidFill>
                        </a:rPr>
                        <a:t>Stub out dependent services with expected behavior</a:t>
                      </a:r>
                    </a:p>
                    <a:p>
                      <a:pPr marL="91440" algn="l">
                        <a:lnSpc>
                          <a:spcPct val="110000"/>
                        </a:lnSpc>
                        <a:spcAft>
                          <a:spcPts val="300"/>
                        </a:spcAft>
                      </a:pPr>
                      <a:r>
                        <a:rPr lang="en-US" sz="1100" dirty="0">
                          <a:solidFill>
                            <a:schemeClr val="tx1"/>
                          </a:solidFill>
                        </a:rPr>
                        <a:t>Make local changes, check-in, and hope things work</a:t>
                      </a:r>
                    </a:p>
                    <a:p>
                      <a:pPr marL="91440" algn="l">
                        <a:lnSpc>
                          <a:spcPct val="110000"/>
                        </a:lnSpc>
                        <a:spcAft>
                          <a:spcPts val="300"/>
                        </a:spcAft>
                      </a:pPr>
                      <a:r>
                        <a:rPr lang="en-US" sz="1100" dirty="0">
                          <a:solidFill>
                            <a:schemeClr val="tx1"/>
                          </a:solidFill>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Use </a:t>
                      </a:r>
                      <a:r>
                        <a:rPr lang="en-US" sz="1100" dirty="0" err="1">
                          <a:solidFill>
                            <a:schemeClr val="tx1"/>
                          </a:solidFill>
                        </a:rPr>
                        <a:t>DevSpaces</a:t>
                      </a:r>
                      <a:endParaRPr lang="en-US" sz="1100" dirty="0">
                        <a:solidFill>
                          <a:schemeClr val="tx1"/>
                        </a:solidFill>
                      </a:endParaRP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Do breakpoint debugging in your IDE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30803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Expose web apps to the internet with a DNS entry</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Deploy an ingress controller</a:t>
                      </a:r>
                    </a:p>
                    <a:p>
                      <a:pPr marL="91440" algn="l">
                        <a:lnSpc>
                          <a:spcPct val="110000"/>
                        </a:lnSpc>
                        <a:spcAft>
                          <a:spcPts val="300"/>
                        </a:spcAft>
                      </a:pPr>
                      <a:r>
                        <a:rPr lang="en-US" sz="1100" dirty="0">
                          <a:solidFill>
                            <a:schemeClr val="tx1"/>
                          </a:solidFill>
                        </a:rPr>
                        <a:t>Create a load-balanced IP for it</a:t>
                      </a:r>
                    </a:p>
                    <a:p>
                      <a:pPr marL="91440" algn="l">
                        <a:lnSpc>
                          <a:spcPct val="110000"/>
                        </a:lnSpc>
                        <a:spcAft>
                          <a:spcPts val="300"/>
                        </a:spcAft>
                      </a:pPr>
                      <a:r>
                        <a:rPr lang="en-US" sz="1100" dirty="0">
                          <a:solidFill>
                            <a:schemeClr val="tx1"/>
                          </a:solidFill>
                        </a:rPr>
                        <a:t>Add an ingress resource to your deployment</a:t>
                      </a:r>
                    </a:p>
                    <a:p>
                      <a:pPr marL="91440" algn="l">
                        <a:lnSpc>
                          <a:spcPct val="110000"/>
                        </a:lnSpc>
                        <a:spcAft>
                          <a:spcPts val="300"/>
                        </a:spcAft>
                      </a:pPr>
                      <a:r>
                        <a:rPr lang="en-US" sz="1100" dirty="0">
                          <a:solidFill>
                            <a:schemeClr val="tx1"/>
                          </a:solidFill>
                        </a:rPr>
                        <a:t>Acquire a custom domain</a:t>
                      </a:r>
                    </a:p>
                    <a:p>
                      <a:pPr marL="91440" algn="l">
                        <a:lnSpc>
                          <a:spcPct val="110000"/>
                        </a:lnSpc>
                        <a:spcAft>
                          <a:spcPts val="300"/>
                        </a:spcAft>
                      </a:pPr>
                      <a:r>
                        <a:rPr lang="en-US" sz="1100" dirty="0">
                          <a:solidFill>
                            <a:schemeClr val="tx1"/>
                          </a:solidFill>
                        </a:rPr>
                        <a:t>Create a DNS A-record for your service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Turn HTTP application routing on in your cluster</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Add an ingress resource to your deployment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4" name="Group 9">
            <a:extLst>
              <a:ext uri="{FF2B5EF4-FFF2-40B4-BE49-F238E27FC236}">
                <a16:creationId xmlns:a16="http://schemas.microsoft.com/office/drawing/2014/main" id="{321F8FAC-CABC-4F9D-8850-19F4372313E0}"/>
              </a:ext>
            </a:extLst>
          </p:cNvPr>
          <p:cNvGrpSpPr>
            <a:grpSpLocks noChangeAspect="1"/>
          </p:cNvGrpSpPr>
          <p:nvPr/>
        </p:nvGrpSpPr>
        <p:grpSpPr bwMode="auto">
          <a:xfrm>
            <a:off x="632391" y="1970187"/>
            <a:ext cx="231711" cy="268927"/>
            <a:chOff x="-395" y="771"/>
            <a:chExt cx="193" cy="224"/>
          </a:xfrm>
        </p:grpSpPr>
        <p:sp>
          <p:nvSpPr>
            <p:cNvPr id="35" name="Freeform 10">
              <a:extLst>
                <a:ext uri="{FF2B5EF4-FFF2-40B4-BE49-F238E27FC236}">
                  <a16:creationId xmlns:a16="http://schemas.microsoft.com/office/drawing/2014/main" id="{D972CCB2-6E91-442C-BEF6-D7039F4BDFFA}"/>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6" name="Freeform 11">
              <a:extLst>
                <a:ext uri="{FF2B5EF4-FFF2-40B4-BE49-F238E27FC236}">
                  <a16:creationId xmlns:a16="http://schemas.microsoft.com/office/drawing/2014/main" id="{5F33CDBB-E72F-4C00-909A-1400F64CDC8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7" name="Line 12">
              <a:extLst>
                <a:ext uri="{FF2B5EF4-FFF2-40B4-BE49-F238E27FC236}">
                  <a16:creationId xmlns:a16="http://schemas.microsoft.com/office/drawing/2014/main" id="{EC1BBE36-FD48-4C61-9397-1ED69F6E740F}"/>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8" name="Line 13">
              <a:extLst>
                <a:ext uri="{FF2B5EF4-FFF2-40B4-BE49-F238E27FC236}">
                  <a16:creationId xmlns:a16="http://schemas.microsoft.com/office/drawing/2014/main" id="{8349A8BA-3C7E-4CF1-ADC9-1717BD635863}"/>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9" name="Line 14">
              <a:extLst>
                <a:ext uri="{FF2B5EF4-FFF2-40B4-BE49-F238E27FC236}">
                  <a16:creationId xmlns:a16="http://schemas.microsoft.com/office/drawing/2014/main" id="{9E40F34F-C7FC-4F55-92A6-B9AA73F26889}"/>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0" name="Line 15">
              <a:extLst>
                <a:ext uri="{FF2B5EF4-FFF2-40B4-BE49-F238E27FC236}">
                  <a16:creationId xmlns:a16="http://schemas.microsoft.com/office/drawing/2014/main" id="{A29BD218-9991-4167-838D-A8BC01233C9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Line 16">
              <a:extLst>
                <a:ext uri="{FF2B5EF4-FFF2-40B4-BE49-F238E27FC236}">
                  <a16:creationId xmlns:a16="http://schemas.microsoft.com/office/drawing/2014/main" id="{B9E16DAC-3EAE-4E1A-8B6C-EC48889841FF}"/>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7">
              <a:extLst>
                <a:ext uri="{FF2B5EF4-FFF2-40B4-BE49-F238E27FC236}">
                  <a16:creationId xmlns:a16="http://schemas.microsoft.com/office/drawing/2014/main" id="{693CC395-6083-468E-8079-586FF6BA0F27}"/>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3" name="arrow_15_bidi">
            <a:extLst>
              <a:ext uri="{FF2B5EF4-FFF2-40B4-BE49-F238E27FC236}">
                <a16:creationId xmlns:a16="http://schemas.microsoft.com/office/drawing/2014/main" id="{EA9DF2C4-1774-4F5C-A0FC-43DD51492BA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44" name="arrow_15_bidi">
            <a:extLst>
              <a:ext uri="{FF2B5EF4-FFF2-40B4-BE49-F238E27FC236}">
                <a16:creationId xmlns:a16="http://schemas.microsoft.com/office/drawing/2014/main" id="{1063E2A9-1CE3-45FB-B327-B0DEE9CE6694}"/>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7704784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2D749-00F3-4ABB-A5C3-71C1F4FFF750}"/>
              </a:ext>
            </a:extLst>
          </p:cNvPr>
          <p:cNvPicPr>
            <a:picLocks noChangeAspect="1"/>
          </p:cNvPicPr>
          <p:nvPr/>
        </p:nvPicPr>
        <p:blipFill>
          <a:blip r:embed="rId3"/>
          <a:stretch>
            <a:fillRect/>
          </a:stretch>
        </p:blipFill>
        <p:spPr>
          <a:xfrm>
            <a:off x="724328" y="391118"/>
            <a:ext cx="10664575" cy="6031218"/>
          </a:xfrm>
          <a:prstGeom prst="rect">
            <a:avLst/>
          </a:prstGeom>
        </p:spPr>
      </p:pic>
    </p:spTree>
    <p:extLst>
      <p:ext uri="{BB962C8B-B14F-4D97-AF65-F5344CB8AC3E}">
        <p14:creationId xmlns:p14="http://schemas.microsoft.com/office/powerpoint/2010/main" val="38625095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Set up CI/CD in a few clicks</a:t>
            </a:r>
          </a:p>
        </p:txBody>
      </p:sp>
      <p:graphicFrame>
        <p:nvGraphicFramePr>
          <p:cNvPr id="19" name="Table 18">
            <a:extLst>
              <a:ext uri="{FF2B5EF4-FFF2-40B4-BE49-F238E27FC236}">
                <a16:creationId xmlns:a16="http://schemas.microsoft.com/office/drawing/2014/main" id="{FFED8124-86CD-46A3-919C-523CF8E9356D}"/>
              </a:ext>
            </a:extLst>
          </p:cNvPr>
          <p:cNvGraphicFramePr>
            <a:graphicFrameLocks noGrp="1"/>
          </p:cNvGraphicFramePr>
          <p:nvPr>
            <p:extLst>
              <p:ext uri="{D42A27DB-BD31-4B8C-83A1-F6EECF244321}">
                <p14:modId xmlns:p14="http://schemas.microsoft.com/office/powerpoint/2010/main" val="3004193309"/>
              </p:ext>
            </p:extLst>
          </p:nvPr>
        </p:nvGraphicFramePr>
        <p:xfrm>
          <a:off x="426424" y="1868074"/>
          <a:ext cx="11252001" cy="3895691"/>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git repo</a:t>
                      </a:r>
                    </a:p>
                    <a:p>
                      <a:pPr marL="91440" algn="l">
                        <a:lnSpc>
                          <a:spcPct val="110000"/>
                        </a:lnSpc>
                        <a:spcAft>
                          <a:spcPts val="300"/>
                        </a:spcAft>
                      </a:pPr>
                      <a:r>
                        <a:rPr lang="en-US" sz="1100" dirty="0">
                          <a:solidFill>
                            <a:schemeClr val="tx1"/>
                          </a:solidFill>
                        </a:rPr>
                        <a:t>Create a build pipeline</a:t>
                      </a:r>
                    </a:p>
                    <a:p>
                      <a:pPr marL="91440" algn="l">
                        <a:lnSpc>
                          <a:spcPct val="110000"/>
                        </a:lnSpc>
                        <a:spcAft>
                          <a:spcPts val="300"/>
                        </a:spcAft>
                      </a:pPr>
                      <a:r>
                        <a:rPr lang="en-US" sz="1100" dirty="0">
                          <a:solidFill>
                            <a:schemeClr val="tx1"/>
                          </a:solidFill>
                        </a:rPr>
                        <a:t>Create a container registry</a:t>
                      </a:r>
                    </a:p>
                    <a:p>
                      <a:pPr marL="91440" algn="l">
                        <a:lnSpc>
                          <a:spcPct val="110000"/>
                        </a:lnSpc>
                        <a:spcAft>
                          <a:spcPts val="300"/>
                        </a:spcAft>
                      </a:pPr>
                      <a:r>
                        <a:rPr lang="en-US" sz="1100" dirty="0">
                          <a:solidFill>
                            <a:schemeClr val="tx1"/>
                          </a:solidFill>
                        </a:rPr>
                        <a:t>Create a Kubernetes cluster</a:t>
                      </a:r>
                    </a:p>
                    <a:p>
                      <a:pPr marL="91440" algn="l">
                        <a:lnSpc>
                          <a:spcPct val="110000"/>
                        </a:lnSpc>
                        <a:spcAft>
                          <a:spcPts val="300"/>
                        </a:spcAft>
                      </a:pPr>
                      <a:r>
                        <a:rPr lang="en-US" sz="1100" dirty="0">
                          <a:solidFill>
                            <a:schemeClr val="tx1"/>
                          </a:solidFill>
                        </a:rPr>
                        <a:t>Configure build pipeline to push to container registry</a:t>
                      </a:r>
                    </a:p>
                    <a:p>
                      <a:pPr marL="91440" algn="l">
                        <a:lnSpc>
                          <a:spcPct val="110000"/>
                        </a:lnSpc>
                        <a:spcAft>
                          <a:spcPts val="300"/>
                        </a:spcAft>
                      </a:pPr>
                      <a:r>
                        <a:rPr lang="en-US" sz="1100" dirty="0">
                          <a:solidFill>
                            <a:schemeClr val="tx1"/>
                          </a:solidFill>
                        </a:rPr>
                        <a:t>Configure build pipeline to 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an Azure DevOps project with 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87177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Create a container registry in every region</a:t>
                      </a:r>
                    </a:p>
                    <a:p>
                      <a:pPr marL="91440" algn="l">
                        <a:lnSpc>
                          <a:spcPct val="110000"/>
                        </a:lnSpc>
                        <a:spcAft>
                          <a:spcPts val="300"/>
                        </a:spcAft>
                      </a:pPr>
                      <a:r>
                        <a:rPr lang="en-US" sz="1100" dirty="0">
                          <a:solidFill>
                            <a:schemeClr val="tx1"/>
                          </a:solidFill>
                        </a:rPr>
                        <a:t>Configure build pipeline with multiple endpoints</a:t>
                      </a:r>
                    </a:p>
                    <a:p>
                      <a:pPr marL="91440" algn="l">
                        <a:lnSpc>
                          <a:spcPct val="110000"/>
                        </a:lnSpc>
                        <a:spcAft>
                          <a:spcPts val="300"/>
                        </a:spcAft>
                      </a:pPr>
                      <a:r>
                        <a:rPr lang="en-US" sz="1100" dirty="0">
                          <a:solidFill>
                            <a:schemeClr val="tx1"/>
                          </a:solidFill>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Choose a logging solution</a:t>
                      </a:r>
                    </a:p>
                    <a:p>
                      <a:pPr marL="91440" algn="l">
                        <a:lnSpc>
                          <a:spcPct val="110000"/>
                        </a:lnSpc>
                        <a:spcAft>
                          <a:spcPts val="300"/>
                        </a:spcAft>
                      </a:pPr>
                      <a:r>
                        <a:rPr lang="en-US" sz="1100" dirty="0">
                          <a:solidFill>
                            <a:schemeClr val="tx1"/>
                          </a:solidFill>
                        </a:rPr>
                        <a:t>Deploy log stack in your cluster or provision a service</a:t>
                      </a:r>
                    </a:p>
                    <a:p>
                      <a:pPr marL="91440" algn="l">
                        <a:lnSpc>
                          <a:spcPct val="110000"/>
                        </a:lnSpc>
                        <a:spcAft>
                          <a:spcPts val="300"/>
                        </a:spcAft>
                      </a:pPr>
                      <a:r>
                        <a:rPr lang="en-US" sz="1100" dirty="0">
                          <a:solidFill>
                            <a:schemeClr val="tx1"/>
                          </a:solidFill>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Checkbox “container monitoring” in the Azure portal</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0" name="Group 9">
            <a:extLst>
              <a:ext uri="{FF2B5EF4-FFF2-40B4-BE49-F238E27FC236}">
                <a16:creationId xmlns:a16="http://schemas.microsoft.com/office/drawing/2014/main" id="{272BFFD2-F504-47EF-8212-055D63E7C598}"/>
              </a:ext>
            </a:extLst>
          </p:cNvPr>
          <p:cNvGrpSpPr>
            <a:grpSpLocks noChangeAspect="1"/>
          </p:cNvGrpSpPr>
          <p:nvPr/>
        </p:nvGrpSpPr>
        <p:grpSpPr bwMode="auto">
          <a:xfrm>
            <a:off x="632391" y="1970187"/>
            <a:ext cx="231711" cy="268927"/>
            <a:chOff x="-395" y="771"/>
            <a:chExt cx="193" cy="224"/>
          </a:xfrm>
        </p:grpSpPr>
        <p:sp>
          <p:nvSpPr>
            <p:cNvPr id="21" name="Freeform 10">
              <a:extLst>
                <a:ext uri="{FF2B5EF4-FFF2-40B4-BE49-F238E27FC236}">
                  <a16:creationId xmlns:a16="http://schemas.microsoft.com/office/drawing/2014/main" id="{1D62C5CF-91B1-42E8-8DAD-DF4DA84C523D}"/>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2" name="Freeform 11">
              <a:extLst>
                <a:ext uri="{FF2B5EF4-FFF2-40B4-BE49-F238E27FC236}">
                  <a16:creationId xmlns:a16="http://schemas.microsoft.com/office/drawing/2014/main" id="{F5BEADDE-D8B9-44FB-A6F1-292D1B0103C4}"/>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3" name="Line 12">
              <a:extLst>
                <a:ext uri="{FF2B5EF4-FFF2-40B4-BE49-F238E27FC236}">
                  <a16:creationId xmlns:a16="http://schemas.microsoft.com/office/drawing/2014/main" id="{C321811A-5720-43EA-B133-AC3B471E784B}"/>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4" name="Line 13">
              <a:extLst>
                <a:ext uri="{FF2B5EF4-FFF2-40B4-BE49-F238E27FC236}">
                  <a16:creationId xmlns:a16="http://schemas.microsoft.com/office/drawing/2014/main" id="{174440A7-4978-4C38-9325-9732BF7DD220}"/>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5" name="Line 14">
              <a:extLst>
                <a:ext uri="{FF2B5EF4-FFF2-40B4-BE49-F238E27FC236}">
                  <a16:creationId xmlns:a16="http://schemas.microsoft.com/office/drawing/2014/main" id="{BE0FA2E9-9EEF-4028-BF21-D46627CBC02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6" name="Line 15">
              <a:extLst>
                <a:ext uri="{FF2B5EF4-FFF2-40B4-BE49-F238E27FC236}">
                  <a16:creationId xmlns:a16="http://schemas.microsoft.com/office/drawing/2014/main" id="{D1D8F019-BC0D-4AE7-BE07-BDCF5156B844}"/>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7" name="Line 16">
              <a:extLst>
                <a:ext uri="{FF2B5EF4-FFF2-40B4-BE49-F238E27FC236}">
                  <a16:creationId xmlns:a16="http://schemas.microsoft.com/office/drawing/2014/main" id="{FC5B0DA6-635A-4597-899D-9DE1EC5AEE00}"/>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8" name="Line 17">
              <a:extLst>
                <a:ext uri="{FF2B5EF4-FFF2-40B4-BE49-F238E27FC236}">
                  <a16:creationId xmlns:a16="http://schemas.microsoft.com/office/drawing/2014/main" id="{5679B372-C0CC-448D-8356-76ED03F5747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29" name="arrow_15_bidi">
            <a:extLst>
              <a:ext uri="{FF2B5EF4-FFF2-40B4-BE49-F238E27FC236}">
                <a16:creationId xmlns:a16="http://schemas.microsoft.com/office/drawing/2014/main" id="{407D600F-A8C5-47A7-94E6-680D6806AF99}"/>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31" name="arrow_15_bidi">
            <a:extLst>
              <a:ext uri="{FF2B5EF4-FFF2-40B4-BE49-F238E27FC236}">
                <a16:creationId xmlns:a16="http://schemas.microsoft.com/office/drawing/2014/main" id="{73F23095-A0E2-4637-A219-50AAF748185A}"/>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36724232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866669460"/>
              </p:ext>
            </p:extLst>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761437" y="415023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60246" y="3519348"/>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8"/>
            <a:ext cx="1422406" cy="1468185"/>
            <a:chOff x="3898510" y="5411167"/>
            <a:chExt cx="1450928" cy="1497625"/>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497625"/>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DevOps Projects</a:t>
              </a: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VSTS</a:t>
              </a: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0000"/>
                </a:soli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968447D-633B-4DB9-874E-0AFB1FE189C1}"/>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9889AFAB-D597-48DF-A07C-80EF02DAAD13}"/>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9D8300-F076-49AA-B14C-C4D10F2030C5}"/>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7D7F7D72-280F-48DB-B3C9-3644F2B83798}"/>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F81EE163-9F7E-400B-A0D0-30DFCCABFFA5}"/>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F67CB364-E22B-4E30-9725-7E9584C66ADD}"/>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16955-831F-428C-85F6-476786E24609}"/>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739FB2-E093-4683-BD19-4ED1057B2B97}"/>
              </a:ext>
            </a:extLst>
          </p:cNvPr>
          <p:cNvSpPr txBox="1"/>
          <p:nvPr/>
        </p:nvSpPr>
        <p:spPr>
          <a:xfrm>
            <a:off x="1327837" y="3668474"/>
            <a:ext cx="2508019" cy="500866"/>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Built-in auto scaling </a:t>
            </a:r>
          </a:p>
        </p:txBody>
      </p:sp>
      <p:sp>
        <p:nvSpPr>
          <p:cNvPr id="15" name="TextBox 14">
            <a:extLst>
              <a:ext uri="{FF2B5EF4-FFF2-40B4-BE49-F238E27FC236}">
                <a16:creationId xmlns:a16="http://schemas.microsoft.com/office/drawing/2014/main" id="{C023D35C-3636-46A7-83DA-72B28CA3A83A}"/>
              </a:ext>
            </a:extLst>
          </p:cNvPr>
          <p:cNvSpPr txBox="1"/>
          <p:nvPr/>
        </p:nvSpPr>
        <p:spPr>
          <a:xfrm>
            <a:off x="3773254" y="3668474"/>
            <a:ext cx="2009878" cy="923282"/>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Global data center to boost performance and reach</a:t>
            </a:r>
          </a:p>
        </p:txBody>
      </p:sp>
      <p:sp>
        <p:nvSpPr>
          <p:cNvPr id="16" name="TextBox 15">
            <a:extLst>
              <a:ext uri="{FF2B5EF4-FFF2-40B4-BE49-F238E27FC236}">
                <a16:creationId xmlns:a16="http://schemas.microsoft.com/office/drawing/2014/main" id="{D5FE86F3-AC0D-410D-8E5C-0A39D2217D9A}"/>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Elastically burst from AKS cluster using ACI</a:t>
            </a:r>
          </a:p>
        </p:txBody>
      </p:sp>
      <p:sp>
        <p:nvSpPr>
          <p:cNvPr id="17" name="TextBox 16">
            <a:extLst>
              <a:ext uri="{FF2B5EF4-FFF2-40B4-BE49-F238E27FC236}">
                <a16:creationId xmlns:a16="http://schemas.microsoft.com/office/drawing/2014/main" id="{0C3AED52-6902-4F6F-A606-A8F72250C740}"/>
              </a:ext>
            </a:extLst>
          </p:cNvPr>
          <p:cNvSpPr txBox="1"/>
          <p:nvPr/>
        </p:nvSpPr>
        <p:spPr>
          <a:xfrm>
            <a:off x="8184518" y="3668475"/>
            <a:ext cx="2097940"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Geo-replicated container registry</a:t>
            </a:r>
          </a:p>
        </p:txBody>
      </p:sp>
      <p:sp>
        <p:nvSpPr>
          <p:cNvPr id="18" name="MiniExpand_E93A" title="Icon of a rectangle on the lower-left inside a larger rectangle with an arrow pointed to the upper-right corner">
            <a:extLst>
              <a:ext uri="{FF2B5EF4-FFF2-40B4-BE49-F238E27FC236}">
                <a16:creationId xmlns:a16="http://schemas.microsoft.com/office/drawing/2014/main" id="{6EB6A6E3-DFD6-476C-8B7D-C6258C40DAF7}"/>
              </a:ext>
            </a:extLst>
          </p:cNvPr>
          <p:cNvSpPr>
            <a:spLocks noChangeAspect="1" noEditPoints="1"/>
          </p:cNvSpPr>
          <p:nvPr/>
        </p:nvSpPr>
        <p:spPr bwMode="auto">
          <a:xfrm>
            <a:off x="2175965" y="2770585"/>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19" name="globe_6" title="Icon of a monitor in front of a sphere made of lines">
            <a:extLst>
              <a:ext uri="{FF2B5EF4-FFF2-40B4-BE49-F238E27FC236}">
                <a16:creationId xmlns:a16="http://schemas.microsoft.com/office/drawing/2014/main" id="{1173A737-EC60-44CB-9739-93688A3803A4}"/>
              </a:ext>
            </a:extLst>
          </p:cNvPr>
          <p:cNvSpPr>
            <a:spLocks noChangeAspect="1" noEditPoints="1"/>
          </p:cNvSpPr>
          <p:nvPr/>
        </p:nvSpPr>
        <p:spPr bwMode="auto">
          <a:xfrm>
            <a:off x="4435559" y="2733430"/>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0" name="Intelligence" title="Icon of circles connected by crossing lines">
            <a:extLst>
              <a:ext uri="{FF2B5EF4-FFF2-40B4-BE49-F238E27FC236}">
                <a16:creationId xmlns:a16="http://schemas.microsoft.com/office/drawing/2014/main" id="{85CDC4B4-DF4D-4B89-9FDB-74540BEA9D77}"/>
              </a:ext>
            </a:extLst>
          </p:cNvPr>
          <p:cNvSpPr>
            <a:spLocks noChangeAspect="1" noEditPoints="1"/>
          </p:cNvSpPr>
          <p:nvPr/>
        </p:nvSpPr>
        <p:spPr bwMode="auto">
          <a:xfrm>
            <a:off x="8910971" y="2738765"/>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21" name="arrow_16" title="Icon of two arrows that crisscross">
            <a:extLst>
              <a:ext uri="{FF2B5EF4-FFF2-40B4-BE49-F238E27FC236}">
                <a16:creationId xmlns:a16="http://schemas.microsoft.com/office/drawing/2014/main" id="{0184081C-E229-4E48-AF91-3241400B8F88}"/>
              </a:ext>
            </a:extLst>
          </p:cNvPr>
          <p:cNvSpPr>
            <a:spLocks noChangeAspect="1" noEditPoints="1"/>
          </p:cNvSpPr>
          <p:nvPr/>
        </p:nvSpPr>
        <p:spPr bwMode="auto">
          <a:xfrm>
            <a:off x="6694354" y="2806156"/>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sz="882" dirty="0">
              <a:gradFill>
                <a:gsLst>
                  <a:gs pos="0">
                    <a:srgbClr val="505050"/>
                  </a:gs>
                  <a:gs pos="100000">
                    <a:srgbClr val="505050"/>
                  </a:gs>
                </a:gsLst>
                <a:lin ang="5400000" scaled="1"/>
              </a:gradFill>
              <a:latin typeface="Segoe UI"/>
            </a:endParaRPr>
          </a:p>
        </p:txBody>
      </p:sp>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Scale and run applications with confidence </a:t>
            </a:r>
          </a:p>
        </p:txBody>
      </p:sp>
    </p:spTree>
    <p:extLst>
      <p:ext uri="{BB962C8B-B14F-4D97-AF65-F5344CB8AC3E}">
        <p14:creationId xmlns:p14="http://schemas.microsoft.com/office/powerpoint/2010/main" val="39691869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3084720" cy="47810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What are we building today?</a:t>
            </a:r>
          </a:p>
        </p:txBody>
      </p:sp>
      <p:pic>
        <p:nvPicPr>
          <p:cNvPr id="3" name="Picture 2">
            <a:extLst>
              <a:ext uri="{FF2B5EF4-FFF2-40B4-BE49-F238E27FC236}">
                <a16:creationId xmlns:a16="http://schemas.microsoft.com/office/drawing/2014/main" id="{1B23084F-948A-46B9-820F-0EBA40E86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956" y="0"/>
            <a:ext cx="5074087" cy="6858000"/>
          </a:xfrm>
          <a:prstGeom prst="rect">
            <a:avLst/>
          </a:prstGeom>
        </p:spPr>
      </p:pic>
    </p:spTree>
    <p:extLst>
      <p:ext uri="{BB962C8B-B14F-4D97-AF65-F5344CB8AC3E}">
        <p14:creationId xmlns:p14="http://schemas.microsoft.com/office/powerpoint/2010/main" val="288654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Top scenarios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8" name="Hexagon 107">
            <a:extLst>
              <a:ext uri="{FF2B5EF4-FFF2-40B4-BE49-F238E27FC236}">
                <a16:creationId xmlns:a16="http://schemas.microsoft.com/office/drawing/2014/main" id="{E9AEA4D5-0344-408B-81B8-81F176F0CA1A}"/>
              </a:ext>
            </a:extLst>
          </p:cNvPr>
          <p:cNvSpPr/>
          <p:nvPr/>
        </p:nvSpPr>
        <p:spPr bwMode="auto">
          <a:xfrm>
            <a:off x="3799537"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45396" y="3175623"/>
            <a:ext cx="1133622"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04445" y="2490258"/>
            <a:ext cx="415522" cy="5536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10794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EE9A14-2AD7-4097-95A0-90DAFF40E2BB}"/>
              </a:ext>
            </a:extLst>
          </p:cNvPr>
          <p:cNvSpPr/>
          <p:nvPr/>
        </p:nvSpPr>
        <p:spPr bwMode="auto">
          <a:xfrm rot="16200000">
            <a:off x="2857854"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3" name="Straight Connector 12">
            <a:extLst>
              <a:ext uri="{FF2B5EF4-FFF2-40B4-BE49-F238E27FC236}">
                <a16:creationId xmlns:a16="http://schemas.microsoft.com/office/drawing/2014/main" id="{35B4D2C1-198F-4730-A87A-748A21535129}"/>
              </a:ext>
            </a:extLst>
          </p:cNvPr>
          <p:cNvCxnSpPr>
            <a:cxnSpLocks/>
            <a:stCxn id="12" idx="4"/>
            <a:endCxn id="16" idx="0"/>
          </p:cNvCxnSpPr>
          <p:nvPr/>
        </p:nvCxnSpPr>
        <p:spPr>
          <a:xfrm>
            <a:off x="3001878" y="5942720"/>
            <a:ext cx="6508512"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48F735-6484-4016-B0CC-BEA44B5FFF22}"/>
              </a:ext>
            </a:extLst>
          </p:cNvPr>
          <p:cNvSpPr/>
          <p:nvPr/>
        </p:nvSpPr>
        <p:spPr bwMode="auto">
          <a:xfrm rot="16200000">
            <a:off x="5075366"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A4AD16FD-7E6D-4D62-9A27-5572AB7F1D21}"/>
              </a:ext>
            </a:extLst>
          </p:cNvPr>
          <p:cNvSpPr/>
          <p:nvPr/>
        </p:nvSpPr>
        <p:spPr bwMode="auto">
          <a:xfrm rot="16200000">
            <a:off x="7292878"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376AB1AA-14A4-4365-911A-D04BD9F21B2A}"/>
              </a:ext>
            </a:extLst>
          </p:cNvPr>
          <p:cNvSpPr/>
          <p:nvPr/>
        </p:nvSpPr>
        <p:spPr bwMode="auto">
          <a:xfrm rot="16200000">
            <a:off x="9510390"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FC33D32D-0D05-4138-8710-D6347BE74FB5}"/>
              </a:ext>
            </a:extLst>
          </p:cNvPr>
          <p:cNvGrpSpPr/>
          <p:nvPr/>
        </p:nvGrpSpPr>
        <p:grpSpPr>
          <a:xfrm>
            <a:off x="6289760" y="1990353"/>
            <a:ext cx="2150261" cy="3138464"/>
            <a:chOff x="6289760" y="1990353"/>
            <a:chExt cx="2150261" cy="3138464"/>
          </a:xfrm>
        </p:grpSpPr>
        <p:sp>
          <p:nvSpPr>
            <p:cNvPr id="21" name="TextBox 20">
              <a:extLst>
                <a:ext uri="{FF2B5EF4-FFF2-40B4-BE49-F238E27FC236}">
                  <a16:creationId xmlns:a16="http://schemas.microsoft.com/office/drawing/2014/main" id="{DDD8E1F4-0937-48F1-9A7D-870FE42556CB}"/>
                </a:ext>
              </a:extLst>
            </p:cNvPr>
            <p:cNvSpPr txBox="1"/>
            <p:nvPr/>
          </p:nvSpPr>
          <p:spPr>
            <a:xfrm>
              <a:off x="6289760" y="4085107"/>
              <a:ext cx="2150261"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Performance </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Low latency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processing</a:t>
              </a:r>
            </a:p>
          </p:txBody>
        </p:sp>
        <p:sp>
          <p:nvSpPr>
            <p:cNvPr id="85" name="TextBox 84">
              <a:extLst>
                <a:ext uri="{FF2B5EF4-FFF2-40B4-BE49-F238E27FC236}">
                  <a16:creationId xmlns:a16="http://schemas.microsoft.com/office/drawing/2014/main" id="{AB0F7454-ECED-4AD7-9798-BE4A567F110F}"/>
                </a:ext>
              </a:extLst>
            </p:cNvPr>
            <p:cNvSpPr txBox="1"/>
            <p:nvPr/>
          </p:nvSpPr>
          <p:spPr>
            <a:xfrm>
              <a:off x="6446903"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sp>
          <p:nvSpPr>
            <p:cNvPr id="91" name="Brain_3" title="Icon of a brain">
              <a:extLst>
                <a:ext uri="{FF2B5EF4-FFF2-40B4-BE49-F238E27FC236}">
                  <a16:creationId xmlns:a16="http://schemas.microsoft.com/office/drawing/2014/main" id="{E06C17A3-4381-41AD-BFCE-9667BB6700CD}"/>
                </a:ext>
              </a:extLst>
            </p:cNvPr>
            <p:cNvSpPr>
              <a:spLocks noChangeAspect="1" noEditPoints="1"/>
            </p:cNvSpPr>
            <p:nvPr/>
          </p:nvSpPr>
          <p:spPr bwMode="auto">
            <a:xfrm>
              <a:off x="6982628" y="308549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7F67DEC-2AF3-4DD0-A9B5-FB60BE6B26F7}"/>
              </a:ext>
            </a:extLst>
          </p:cNvPr>
          <p:cNvGrpSpPr/>
          <p:nvPr/>
        </p:nvGrpSpPr>
        <p:grpSpPr>
          <a:xfrm>
            <a:off x="8532537" y="1990353"/>
            <a:ext cx="2097940" cy="3138464"/>
            <a:chOff x="8532537" y="1990353"/>
            <a:chExt cx="2097940" cy="3138464"/>
          </a:xfrm>
        </p:grpSpPr>
        <p:sp>
          <p:nvSpPr>
            <p:cNvPr id="22" name="TextBox 21">
              <a:extLst>
                <a:ext uri="{FF2B5EF4-FFF2-40B4-BE49-F238E27FC236}">
                  <a16:creationId xmlns:a16="http://schemas.microsoft.com/office/drawing/2014/main" id="{59E06235-AF02-4505-8094-287F447D40BA}"/>
                </a:ext>
              </a:extLst>
            </p:cNvPr>
            <p:cNvSpPr txBox="1"/>
            <p:nvPr/>
          </p:nvSpPr>
          <p:spPr>
            <a:xfrm>
              <a:off x="8532537" y="4085107"/>
              <a:ext cx="2097940"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Portability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Build once, run anywhere</a:t>
              </a:r>
            </a:p>
          </p:txBody>
        </p:sp>
        <p:sp>
          <p:nvSpPr>
            <p:cNvPr id="86" name="TextBox 85">
              <a:extLst>
                <a:ext uri="{FF2B5EF4-FFF2-40B4-BE49-F238E27FC236}">
                  <a16:creationId xmlns:a16="http://schemas.microsoft.com/office/drawing/2014/main" id="{A2CF4063-7A6F-4C07-9B6F-F8A1426E50DD}"/>
                </a:ext>
              </a:extLst>
            </p:cNvPr>
            <p:cNvSpPr txBox="1"/>
            <p:nvPr/>
          </p:nvSpPr>
          <p:spPr>
            <a:xfrm>
              <a:off x="8621929" y="1990353"/>
              <a:ext cx="17769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95" name="IoT" title="Icon of five circles that all connect to a center circle">
              <a:extLst>
                <a:ext uri="{FF2B5EF4-FFF2-40B4-BE49-F238E27FC236}">
                  <a16:creationId xmlns:a16="http://schemas.microsoft.com/office/drawing/2014/main" id="{702C1DC8-5C6D-412A-8834-BEBC889DDA4C}"/>
                </a:ext>
              </a:extLst>
            </p:cNvPr>
            <p:cNvSpPr>
              <a:spLocks noChangeAspect="1" noEditPoints="1"/>
            </p:cNvSpPr>
            <p:nvPr/>
          </p:nvSpPr>
          <p:spPr bwMode="auto">
            <a:xfrm>
              <a:off x="9167558" y="3127549"/>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59F9C13-610F-4365-ACCB-9C89883B5259}"/>
              </a:ext>
            </a:extLst>
          </p:cNvPr>
          <p:cNvGrpSpPr/>
          <p:nvPr/>
        </p:nvGrpSpPr>
        <p:grpSpPr>
          <a:xfrm>
            <a:off x="4121273" y="1990353"/>
            <a:ext cx="2009878" cy="3138464"/>
            <a:chOff x="4121273" y="1990353"/>
            <a:chExt cx="2009878" cy="3138464"/>
          </a:xfrm>
        </p:grpSpPr>
        <p:sp>
          <p:nvSpPr>
            <p:cNvPr id="20" name="TextBox 19">
              <a:extLst>
                <a:ext uri="{FF2B5EF4-FFF2-40B4-BE49-F238E27FC236}">
                  <a16:creationId xmlns:a16="http://schemas.microsoft.com/office/drawing/2014/main" id="{9AE42A8E-B9B0-4167-9DD6-AA0E2898C236}"/>
                </a:ext>
              </a:extLst>
            </p:cNvPr>
            <p:cNvSpPr txBox="1"/>
            <p:nvPr/>
          </p:nvSpPr>
          <p:spPr>
            <a:xfrm>
              <a:off x="4121273" y="4085107"/>
              <a:ext cx="2009878"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Agility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Faster application development </a:t>
              </a:r>
            </a:p>
          </p:txBody>
        </p:sp>
        <p:sp>
          <p:nvSpPr>
            <p:cNvPr id="84" name="TextBox 83">
              <a:extLst>
                <a:ext uri="{FF2B5EF4-FFF2-40B4-BE49-F238E27FC236}">
                  <a16:creationId xmlns:a16="http://schemas.microsoft.com/office/drawing/2014/main" id="{035D0B14-3EA1-4C82-8AE4-8BA20AE0E225}"/>
                </a:ext>
              </a:extLst>
            </p:cNvPr>
            <p:cNvSpPr txBox="1"/>
            <p:nvPr/>
          </p:nvSpPr>
          <p:spPr>
            <a:xfrm>
              <a:off x="4186778" y="1990353"/>
              <a:ext cx="19092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23" name="Relationship_F003" title="Icon of three boxes connected by lines">
              <a:extLst>
                <a:ext uri="{FF2B5EF4-FFF2-40B4-BE49-F238E27FC236}">
                  <a16:creationId xmlns:a16="http://schemas.microsoft.com/office/drawing/2014/main" id="{3A6E42EE-57B5-42A0-B47C-B8957DE4FE07}"/>
                </a:ext>
              </a:extLst>
            </p:cNvPr>
            <p:cNvSpPr>
              <a:spLocks noChangeAspect="1" noEditPoints="1"/>
            </p:cNvSpPr>
            <p:nvPr/>
          </p:nvSpPr>
          <p:spPr bwMode="auto">
            <a:xfrm>
              <a:off x="4794290" y="3127549"/>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ED14D4EA-2C93-4D46-A56B-F51D8872193B}"/>
              </a:ext>
            </a:extLst>
          </p:cNvPr>
          <p:cNvSpPr txBox="1">
            <a:spLocks/>
          </p:cNvSpPr>
          <p:nvPr/>
        </p:nvSpPr>
        <p:spPr>
          <a:xfrm>
            <a:off x="268080" y="1024132"/>
            <a:ext cx="11655840" cy="59093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Top scenarios for Kubernetes on Azure</a:t>
            </a:r>
          </a:p>
        </p:txBody>
      </p:sp>
      <p:grpSp>
        <p:nvGrpSpPr>
          <p:cNvPr id="40" name="Group 39">
            <a:extLst>
              <a:ext uri="{FF2B5EF4-FFF2-40B4-BE49-F238E27FC236}">
                <a16:creationId xmlns:a16="http://schemas.microsoft.com/office/drawing/2014/main" id="{3D2DE042-FA7A-4FE0-809C-4B9EF0FB35FE}"/>
              </a:ext>
            </a:extLst>
          </p:cNvPr>
          <p:cNvGrpSpPr/>
          <p:nvPr/>
        </p:nvGrpSpPr>
        <p:grpSpPr>
          <a:xfrm>
            <a:off x="1675856" y="1990353"/>
            <a:ext cx="2508019" cy="3138464"/>
            <a:chOff x="1675856" y="1990353"/>
            <a:chExt cx="2508019" cy="3138464"/>
          </a:xfrm>
        </p:grpSpPr>
        <p:sp>
          <p:nvSpPr>
            <p:cNvPr id="19" name="TextBox 18">
              <a:extLst>
                <a:ext uri="{FF2B5EF4-FFF2-40B4-BE49-F238E27FC236}">
                  <a16:creationId xmlns:a16="http://schemas.microsoft.com/office/drawing/2014/main" id="{95526FB6-5721-4355-9A75-B835ADB4CF23}"/>
                </a:ext>
              </a:extLst>
            </p:cNvPr>
            <p:cNvSpPr txBox="1"/>
            <p:nvPr/>
          </p:nvSpPr>
          <p:spPr>
            <a:xfrm>
              <a:off x="1675856" y="4085107"/>
              <a:ext cx="2508019"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Cost saving</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without refactoring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your app</a:t>
              </a:r>
              <a:endPar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 name="TextBox 3">
              <a:extLst>
                <a:ext uri="{FF2B5EF4-FFF2-40B4-BE49-F238E27FC236}">
                  <a16:creationId xmlns:a16="http://schemas.microsoft.com/office/drawing/2014/main" id="{926D9244-3D46-4A6A-B9C5-9AA05A614491}"/>
                </a:ext>
              </a:extLst>
            </p:cNvPr>
            <p:cNvSpPr txBox="1"/>
            <p:nvPr/>
          </p:nvSpPr>
          <p:spPr>
            <a:xfrm>
              <a:off x="2059440"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Lift </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and shift to containers</a:t>
              </a:r>
            </a:p>
          </p:txBody>
        </p:sp>
        <p:grpSp>
          <p:nvGrpSpPr>
            <p:cNvPr id="38" name="Group 37">
              <a:extLst>
                <a:ext uri="{FF2B5EF4-FFF2-40B4-BE49-F238E27FC236}">
                  <a16:creationId xmlns:a16="http://schemas.microsoft.com/office/drawing/2014/main" id="{5FC82154-2C8A-4AE3-9F40-334484F023C8}"/>
                </a:ext>
              </a:extLst>
            </p:cNvPr>
            <p:cNvGrpSpPr/>
            <p:nvPr/>
          </p:nvGrpSpPr>
          <p:grpSpPr>
            <a:xfrm>
              <a:off x="2473324" y="3098693"/>
              <a:ext cx="1138048" cy="711307"/>
              <a:chOff x="2473324" y="3092343"/>
              <a:chExt cx="1138048" cy="711307"/>
            </a:xfrm>
          </p:grpSpPr>
          <p:grpSp>
            <p:nvGrpSpPr>
              <p:cNvPr id="9" name="Group 8">
                <a:extLst>
                  <a:ext uri="{FF2B5EF4-FFF2-40B4-BE49-F238E27FC236}">
                    <a16:creationId xmlns:a16="http://schemas.microsoft.com/office/drawing/2014/main" id="{9A34A30D-F279-434E-9795-140219DBB1E4}"/>
                  </a:ext>
                </a:extLst>
              </p:cNvPr>
              <p:cNvGrpSpPr/>
              <p:nvPr/>
            </p:nvGrpSpPr>
            <p:grpSpPr>
              <a:xfrm>
                <a:off x="2688643" y="3092343"/>
                <a:ext cx="922729" cy="200438"/>
                <a:chOff x="2688643" y="3092343"/>
                <a:chExt cx="922729" cy="200438"/>
              </a:xfrm>
            </p:grpSpPr>
            <p:sp>
              <p:nvSpPr>
                <p:cNvPr id="30" name="Freeform: Shape 29">
                  <a:extLst>
                    <a:ext uri="{FF2B5EF4-FFF2-40B4-BE49-F238E27FC236}">
                      <a16:creationId xmlns:a16="http://schemas.microsoft.com/office/drawing/2014/main" id="{58B19958-A1D1-4EFE-A7BF-B71F015771B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DAD7826-4B64-42D1-9F6D-FD4FB6BBB41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7B3FAA2-59D4-42E2-BDE3-0CBC203D03A7}"/>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AD09E86-40A4-4E87-9A27-95614F0E6571}"/>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7901D1EB-8B3E-42A7-B0E4-756433563037}"/>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EB485C1-C38E-4DEF-90DF-3583939F0793}"/>
                  </a:ext>
                </a:extLst>
              </p:cNvPr>
              <p:cNvGrpSpPr/>
              <p:nvPr/>
            </p:nvGrpSpPr>
            <p:grpSpPr>
              <a:xfrm>
                <a:off x="3062706" y="3298775"/>
                <a:ext cx="426743" cy="200438"/>
                <a:chOff x="3062706" y="3308474"/>
                <a:chExt cx="426743" cy="200438"/>
              </a:xfrm>
            </p:grpSpPr>
            <p:sp>
              <p:nvSpPr>
                <p:cNvPr id="34" name="Freeform: Shape 33">
                  <a:extLst>
                    <a:ext uri="{FF2B5EF4-FFF2-40B4-BE49-F238E27FC236}">
                      <a16:creationId xmlns:a16="http://schemas.microsoft.com/office/drawing/2014/main" id="{E7ECBC4D-3E01-4877-B22D-FEC1088F5D8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0DCE46F-15A8-43A2-8D69-B5047EEB53C2}"/>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17BA2D88-4566-4DAB-9297-B9E31AB78D3B}"/>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8A85C52-0BA3-44BE-9F52-CF3A457289CA}"/>
                  </a:ext>
                </a:extLst>
              </p:cNvPr>
              <p:cNvSpPr/>
              <p:nvPr/>
            </p:nvSpPr>
            <p:spPr bwMode="auto">
              <a:xfrm>
                <a:off x="2473324" y="3368675"/>
                <a:ext cx="434975" cy="434975"/>
              </a:xfrm>
              <a:prstGeom prst="rect">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B8BBAB5A-95DC-4D2A-8CB9-BA33BA92A18C}"/>
                  </a:ext>
                </a:extLst>
              </p:cNvPr>
              <p:cNvCxnSpPr>
                <a:cxnSpLocks/>
              </p:cNvCxnSpPr>
              <p:nvPr/>
            </p:nvCxnSpPr>
            <p:spPr>
              <a:xfrm flipV="1">
                <a:off x="2774950" y="3413125"/>
                <a:ext cx="98425" cy="95250"/>
              </a:xfrm>
              <a:prstGeom prst="straightConnector1">
                <a:avLst/>
              </a:prstGeom>
              <a:ln w="12700">
                <a:solidFill>
                  <a:srgbClr val="000000"/>
                </a:solidFill>
                <a:headEnd type="none"/>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005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0"/>
                                        <p:tgtEl>
                                          <p:spTgt spid="13"/>
                                        </p:tgtEl>
                                      </p:cBhvr>
                                    </p:animEffect>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1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App modernization without code changes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14" name="Group 13">
            <a:extLst>
              <a:ext uri="{FF2B5EF4-FFF2-40B4-BE49-F238E27FC236}">
                <a16:creationId xmlns:a16="http://schemas.microsoft.com/office/drawing/2014/main" id="{DE46B8B9-337F-4056-B611-62054A87B40E}"/>
              </a:ext>
            </a:extLst>
          </p:cNvPr>
          <p:cNvGrpSpPr/>
          <p:nvPr/>
        </p:nvGrpSpPr>
        <p:grpSpPr>
          <a:xfrm>
            <a:off x="6120868" y="3111978"/>
            <a:ext cx="822960" cy="1332245"/>
            <a:chOff x="6120868" y="3111978"/>
            <a:chExt cx="822960" cy="1332245"/>
          </a:xfrm>
        </p:grpSpPr>
        <p:sp>
          <p:nvSpPr>
            <p:cNvPr id="74" name="Title 1">
              <a:extLst>
                <a:ext uri="{FF2B5EF4-FFF2-40B4-BE49-F238E27FC236}">
                  <a16:creationId xmlns:a16="http://schemas.microsoft.com/office/drawing/2014/main" id="{531B1475-E8D9-45AE-82C5-F05F87985937}"/>
                </a:ext>
              </a:extLst>
            </p:cNvPr>
            <p:cNvSpPr txBox="1">
              <a:spLocks/>
            </p:cNvSpPr>
            <p:nvPr/>
          </p:nvSpPr>
          <p:spPr>
            <a:xfrm>
              <a:off x="6192183" y="311197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75" name="Group 74">
              <a:extLst>
                <a:ext uri="{FF2B5EF4-FFF2-40B4-BE49-F238E27FC236}">
                  <a16:creationId xmlns:a16="http://schemas.microsoft.com/office/drawing/2014/main" id="{7CAC2E59-9785-41F5-87A7-91704F22413D}"/>
                </a:ext>
              </a:extLst>
            </p:cNvPr>
            <p:cNvGrpSpPr/>
            <p:nvPr/>
          </p:nvGrpSpPr>
          <p:grpSpPr>
            <a:xfrm>
              <a:off x="6120868" y="3621263"/>
              <a:ext cx="822960" cy="822960"/>
              <a:chOff x="5824800" y="1539202"/>
              <a:chExt cx="822960" cy="822960"/>
            </a:xfrm>
          </p:grpSpPr>
          <p:sp>
            <p:nvSpPr>
              <p:cNvPr id="76" name="Rectangle: Rounded Corners 75">
                <a:extLst>
                  <a:ext uri="{FF2B5EF4-FFF2-40B4-BE49-F238E27FC236}">
                    <a16:creationId xmlns:a16="http://schemas.microsoft.com/office/drawing/2014/main" id="{E6CE7B1D-DB32-4424-BCB1-FCCDF661EC7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7" name="Graphic 76">
                <a:extLst>
                  <a:ext uri="{FF2B5EF4-FFF2-40B4-BE49-F238E27FC236}">
                    <a16:creationId xmlns:a16="http://schemas.microsoft.com/office/drawing/2014/main" id="{AB79836D-02D7-45A4-8209-899E255AD0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13" name="Group 12">
            <a:extLst>
              <a:ext uri="{FF2B5EF4-FFF2-40B4-BE49-F238E27FC236}">
                <a16:creationId xmlns:a16="http://schemas.microsoft.com/office/drawing/2014/main" id="{A939E217-EAA1-4A4A-93D2-B6612BDFF92E}"/>
              </a:ext>
            </a:extLst>
          </p:cNvPr>
          <p:cNvGrpSpPr/>
          <p:nvPr/>
        </p:nvGrpSpPr>
        <p:grpSpPr>
          <a:xfrm>
            <a:off x="4953798" y="3265866"/>
            <a:ext cx="822960" cy="1178357"/>
            <a:chOff x="4953798" y="3265866"/>
            <a:chExt cx="822960" cy="1178357"/>
          </a:xfrm>
        </p:grpSpPr>
        <p:sp>
          <p:nvSpPr>
            <p:cNvPr id="80" name="Title 1">
              <a:extLst>
                <a:ext uri="{FF2B5EF4-FFF2-40B4-BE49-F238E27FC236}">
                  <a16:creationId xmlns:a16="http://schemas.microsoft.com/office/drawing/2014/main" id="{759B9AAD-0A9B-40A4-9D50-A2BA4F6062B0}"/>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83" name="Rectangle: Rounded Corners 82">
              <a:extLst>
                <a:ext uri="{FF2B5EF4-FFF2-40B4-BE49-F238E27FC236}">
                  <a16:creationId xmlns:a16="http://schemas.microsoft.com/office/drawing/2014/main" id="{F229F12A-ECE1-46A7-8353-5F455161E4FF}"/>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GenericApp_EB3B" title="Icon of an app window">
              <a:extLst>
                <a:ext uri="{FF2B5EF4-FFF2-40B4-BE49-F238E27FC236}">
                  <a16:creationId xmlns:a16="http://schemas.microsoft.com/office/drawing/2014/main" id="{6F0E9797-E0E1-468F-84E8-2963D9622D31}"/>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4F88DB4A-6CD7-47B6-BDA7-E7840DC2BBAA}"/>
              </a:ext>
            </a:extLst>
          </p:cNvPr>
          <p:cNvCxnSpPr>
            <a:cxnSpLocks/>
            <a:stCxn id="83" idx="3"/>
          </p:cNvCxnSpPr>
          <p:nvPr/>
        </p:nvCxnSpPr>
        <p:spPr>
          <a:xfrm>
            <a:off x="5776758" y="4032743"/>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688AC2B-E5C8-458B-9D80-6AF729B305AC}"/>
              </a:ext>
            </a:extLst>
          </p:cNvPr>
          <p:cNvCxnSpPr>
            <a:cxnSpLocks/>
          </p:cNvCxnSpPr>
          <p:nvPr/>
        </p:nvCxnSpPr>
        <p:spPr>
          <a:xfrm>
            <a:off x="6943828" y="4032743"/>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41886EF-782A-4013-8592-D991109A6B71}"/>
              </a:ext>
            </a:extLst>
          </p:cNvPr>
          <p:cNvGrpSpPr/>
          <p:nvPr/>
        </p:nvGrpSpPr>
        <p:grpSpPr>
          <a:xfrm>
            <a:off x="8415259" y="3069713"/>
            <a:ext cx="2886942" cy="1465813"/>
            <a:chOff x="8415259" y="3069713"/>
            <a:chExt cx="2886942" cy="1465813"/>
          </a:xfrm>
        </p:grpSpPr>
        <p:sp>
          <p:nvSpPr>
            <p:cNvPr id="93" name="Rectangle: Rounded Corners 92">
              <a:extLst>
                <a:ext uri="{FF2B5EF4-FFF2-40B4-BE49-F238E27FC236}">
                  <a16:creationId xmlns:a16="http://schemas.microsoft.com/office/drawing/2014/main" id="{CFDA3D5F-3D00-4F9E-A224-AFFD8B1C7706}"/>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Title 1">
              <a:extLst>
                <a:ext uri="{FF2B5EF4-FFF2-40B4-BE49-F238E27FC236}">
                  <a16:creationId xmlns:a16="http://schemas.microsoft.com/office/drawing/2014/main" id="{91E4CEF8-7053-42A4-B8AC-30F77F67684D}"/>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131" name="Group 130">
            <a:extLst>
              <a:ext uri="{FF2B5EF4-FFF2-40B4-BE49-F238E27FC236}">
                <a16:creationId xmlns:a16="http://schemas.microsoft.com/office/drawing/2014/main" id="{235A5E27-0F09-4F46-BB0A-DE89D2BF0F48}"/>
              </a:ext>
            </a:extLst>
          </p:cNvPr>
          <p:cNvGrpSpPr/>
          <p:nvPr/>
        </p:nvGrpSpPr>
        <p:grpSpPr>
          <a:xfrm>
            <a:off x="9585665" y="4795835"/>
            <a:ext cx="717581" cy="882019"/>
            <a:chOff x="10350876" y="4254671"/>
            <a:chExt cx="717581" cy="882019"/>
          </a:xfrm>
        </p:grpSpPr>
        <p:sp>
          <p:nvSpPr>
            <p:cNvPr id="133" name="Title 1">
              <a:extLst>
                <a:ext uri="{FF2B5EF4-FFF2-40B4-BE49-F238E27FC236}">
                  <a16:creationId xmlns:a16="http://schemas.microsoft.com/office/drawing/2014/main" id="{0577E651-733C-4ADA-899C-CA9D00F35A7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Database</a:t>
              </a:r>
            </a:p>
          </p:txBody>
        </p:sp>
        <p:grpSp>
          <p:nvGrpSpPr>
            <p:cNvPr id="134" name="Group 133">
              <a:extLst>
                <a:ext uri="{FF2B5EF4-FFF2-40B4-BE49-F238E27FC236}">
                  <a16:creationId xmlns:a16="http://schemas.microsoft.com/office/drawing/2014/main" id="{FCD0F4C0-8978-4EB3-A644-1DA94D8CF477}"/>
                </a:ext>
              </a:extLst>
            </p:cNvPr>
            <p:cNvGrpSpPr/>
            <p:nvPr/>
          </p:nvGrpSpPr>
          <p:grpSpPr>
            <a:xfrm>
              <a:off x="10444490" y="4606338"/>
              <a:ext cx="530352" cy="530352"/>
              <a:chOff x="9134176" y="3945754"/>
              <a:chExt cx="530352" cy="530352"/>
            </a:xfrm>
          </p:grpSpPr>
          <p:sp>
            <p:nvSpPr>
              <p:cNvPr id="135" name="Rectangle: Rounded Corners 134">
                <a:extLst>
                  <a:ext uri="{FF2B5EF4-FFF2-40B4-BE49-F238E27FC236}">
                    <a16:creationId xmlns:a16="http://schemas.microsoft.com/office/drawing/2014/main" id="{0AEA721E-386C-4BDF-9A11-1F85036715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C2F07136-6BE6-49B0-8AFB-4498B90322D3}"/>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FA185C9F-FFFD-439C-97F1-71662829859B}"/>
              </a:ext>
            </a:extLst>
          </p:cNvPr>
          <p:cNvGrpSpPr/>
          <p:nvPr/>
        </p:nvGrpSpPr>
        <p:grpSpPr>
          <a:xfrm>
            <a:off x="8591105" y="3416109"/>
            <a:ext cx="717581" cy="882019"/>
            <a:chOff x="8659236" y="4254671"/>
            <a:chExt cx="717581" cy="882019"/>
          </a:xfrm>
        </p:grpSpPr>
        <p:sp>
          <p:nvSpPr>
            <p:cNvPr id="114" name="Title 1">
              <a:extLst>
                <a:ext uri="{FF2B5EF4-FFF2-40B4-BE49-F238E27FC236}">
                  <a16:creationId xmlns:a16="http://schemas.microsoft.com/office/drawing/2014/main" id="{15EDB7BD-160E-496F-AB44-B2B70547B196}"/>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15" name="Group 114">
              <a:extLst>
                <a:ext uri="{FF2B5EF4-FFF2-40B4-BE49-F238E27FC236}">
                  <a16:creationId xmlns:a16="http://schemas.microsoft.com/office/drawing/2014/main" id="{11F374BF-C025-4ED2-A9F8-4A9796008CFA}"/>
                </a:ext>
              </a:extLst>
            </p:cNvPr>
            <p:cNvGrpSpPr/>
            <p:nvPr/>
          </p:nvGrpSpPr>
          <p:grpSpPr>
            <a:xfrm>
              <a:off x="8752850" y="4606338"/>
              <a:ext cx="530352" cy="530352"/>
              <a:chOff x="8075203" y="3952298"/>
              <a:chExt cx="530352" cy="530352"/>
            </a:xfrm>
          </p:grpSpPr>
          <p:sp>
            <p:nvSpPr>
              <p:cNvPr id="116" name="Rectangle: Rounded Corners 115">
                <a:extLst>
                  <a:ext uri="{FF2B5EF4-FFF2-40B4-BE49-F238E27FC236}">
                    <a16:creationId xmlns:a16="http://schemas.microsoft.com/office/drawing/2014/main" id="{8DC83660-C6C7-487A-AC7B-57A380AB566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117" name="Group 116">
                <a:extLst>
                  <a:ext uri="{FF2B5EF4-FFF2-40B4-BE49-F238E27FC236}">
                    <a16:creationId xmlns:a16="http://schemas.microsoft.com/office/drawing/2014/main" id="{CD073EFD-17B1-42D1-B28D-BC8689356CC9}"/>
                  </a:ext>
                </a:extLst>
              </p:cNvPr>
              <p:cNvGrpSpPr/>
              <p:nvPr/>
            </p:nvGrpSpPr>
            <p:grpSpPr>
              <a:xfrm>
                <a:off x="8151402" y="4038938"/>
                <a:ext cx="377955" cy="357073"/>
                <a:chOff x="3172902" y="4132385"/>
                <a:chExt cx="355417" cy="335781"/>
              </a:xfrm>
            </p:grpSpPr>
            <p:grpSp>
              <p:nvGrpSpPr>
                <p:cNvPr id="118" name="Group 117">
                  <a:extLst>
                    <a:ext uri="{FF2B5EF4-FFF2-40B4-BE49-F238E27FC236}">
                      <a16:creationId xmlns:a16="http://schemas.microsoft.com/office/drawing/2014/main" id="{D0CA1BE2-7FB4-41A2-9A45-F848CD0A093B}"/>
                    </a:ext>
                  </a:extLst>
                </p:cNvPr>
                <p:cNvGrpSpPr/>
                <p:nvPr/>
              </p:nvGrpSpPr>
              <p:grpSpPr>
                <a:xfrm>
                  <a:off x="3234030" y="4132385"/>
                  <a:ext cx="233160" cy="110531"/>
                  <a:chOff x="3234867" y="4132385"/>
                  <a:chExt cx="233160" cy="110531"/>
                </a:xfrm>
              </p:grpSpPr>
              <p:sp>
                <p:nvSpPr>
                  <p:cNvPr id="128" name="Freeform: Shape 127">
                    <a:extLst>
                      <a:ext uri="{FF2B5EF4-FFF2-40B4-BE49-F238E27FC236}">
                        <a16:creationId xmlns:a16="http://schemas.microsoft.com/office/drawing/2014/main" id="{5FE34885-5FD6-43A9-962E-6B9A4E0A9AB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91810C2-9031-469F-93CD-886E908613E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7F16866C-CB50-457E-B08E-AD7580EC8E9C}"/>
                    </a:ext>
                  </a:extLst>
                </p:cNvPr>
                <p:cNvGrpSpPr/>
                <p:nvPr/>
              </p:nvGrpSpPr>
              <p:grpSpPr>
                <a:xfrm>
                  <a:off x="3172902" y="4245010"/>
                  <a:ext cx="355417" cy="110531"/>
                  <a:chOff x="3172902" y="4244590"/>
                  <a:chExt cx="355417" cy="110531"/>
                </a:xfrm>
              </p:grpSpPr>
              <p:sp>
                <p:nvSpPr>
                  <p:cNvPr id="125" name="Freeform: Shape 124">
                    <a:extLst>
                      <a:ext uri="{FF2B5EF4-FFF2-40B4-BE49-F238E27FC236}">
                        <a16:creationId xmlns:a16="http://schemas.microsoft.com/office/drawing/2014/main" id="{7083A1B1-D9C5-47B0-AB47-B25685A0DCC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541EDA9-A5B8-4C2E-836D-E3FE83203FAD}"/>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C155059-4597-4E91-8CD5-812F3D2B945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9A976AD2-6547-42D3-9A8C-B0E5E10DAFE4}"/>
                    </a:ext>
                  </a:extLst>
                </p:cNvPr>
                <p:cNvGrpSpPr/>
                <p:nvPr/>
              </p:nvGrpSpPr>
              <p:grpSpPr>
                <a:xfrm>
                  <a:off x="3234030" y="4357635"/>
                  <a:ext cx="233160" cy="110531"/>
                  <a:chOff x="3234867" y="4132385"/>
                  <a:chExt cx="233160" cy="110531"/>
                </a:xfrm>
              </p:grpSpPr>
              <p:sp>
                <p:nvSpPr>
                  <p:cNvPr id="123" name="Freeform: Shape 122">
                    <a:extLst>
                      <a:ext uri="{FF2B5EF4-FFF2-40B4-BE49-F238E27FC236}">
                        <a16:creationId xmlns:a16="http://schemas.microsoft.com/office/drawing/2014/main" id="{8A51D353-A904-48A9-8B00-5FAE6416A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1DFF39C-635A-4BE9-A651-8B286E9757E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38" name="Group 137">
            <a:extLst>
              <a:ext uri="{FF2B5EF4-FFF2-40B4-BE49-F238E27FC236}">
                <a16:creationId xmlns:a16="http://schemas.microsoft.com/office/drawing/2014/main" id="{13AFFA69-14B3-40AE-AA88-409236E1D60D}"/>
              </a:ext>
            </a:extLst>
          </p:cNvPr>
          <p:cNvGrpSpPr/>
          <p:nvPr/>
        </p:nvGrpSpPr>
        <p:grpSpPr>
          <a:xfrm>
            <a:off x="9499940" y="3416109"/>
            <a:ext cx="717581" cy="882019"/>
            <a:chOff x="8659236" y="4254671"/>
            <a:chExt cx="717581" cy="882019"/>
          </a:xfrm>
        </p:grpSpPr>
        <p:sp>
          <p:nvSpPr>
            <p:cNvPr id="139" name="Title 1">
              <a:extLst>
                <a:ext uri="{FF2B5EF4-FFF2-40B4-BE49-F238E27FC236}">
                  <a16:creationId xmlns:a16="http://schemas.microsoft.com/office/drawing/2014/main" id="{091E893D-60A7-4B73-BECC-5157E2C18BC8}"/>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40" name="Group 139">
              <a:extLst>
                <a:ext uri="{FF2B5EF4-FFF2-40B4-BE49-F238E27FC236}">
                  <a16:creationId xmlns:a16="http://schemas.microsoft.com/office/drawing/2014/main" id="{391F424F-763E-422F-81E1-0EE774E8F378}"/>
                </a:ext>
              </a:extLst>
            </p:cNvPr>
            <p:cNvGrpSpPr/>
            <p:nvPr/>
          </p:nvGrpSpPr>
          <p:grpSpPr>
            <a:xfrm>
              <a:off x="8752850" y="4606338"/>
              <a:ext cx="530352" cy="530352"/>
              <a:chOff x="8075203" y="3952298"/>
              <a:chExt cx="530352" cy="530352"/>
            </a:xfrm>
          </p:grpSpPr>
          <p:sp>
            <p:nvSpPr>
              <p:cNvPr id="141" name="Rectangle: Rounded Corners 96">
                <a:extLst>
                  <a:ext uri="{FF2B5EF4-FFF2-40B4-BE49-F238E27FC236}">
                    <a16:creationId xmlns:a16="http://schemas.microsoft.com/office/drawing/2014/main" id="{4894A0ED-D627-4D74-BC2C-F54367DAE35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2" name="Group 141">
                <a:extLst>
                  <a:ext uri="{FF2B5EF4-FFF2-40B4-BE49-F238E27FC236}">
                    <a16:creationId xmlns:a16="http://schemas.microsoft.com/office/drawing/2014/main" id="{D26A3502-4068-4BBC-AB3E-459F0D0049DA}"/>
                  </a:ext>
                </a:extLst>
              </p:cNvPr>
              <p:cNvGrpSpPr/>
              <p:nvPr/>
            </p:nvGrpSpPr>
            <p:grpSpPr>
              <a:xfrm>
                <a:off x="8151402" y="4038938"/>
                <a:ext cx="377955" cy="357073"/>
                <a:chOff x="3172902" y="4132385"/>
                <a:chExt cx="355417" cy="335781"/>
              </a:xfrm>
            </p:grpSpPr>
            <p:grpSp>
              <p:nvGrpSpPr>
                <p:cNvPr id="143" name="Group 142">
                  <a:extLst>
                    <a:ext uri="{FF2B5EF4-FFF2-40B4-BE49-F238E27FC236}">
                      <a16:creationId xmlns:a16="http://schemas.microsoft.com/office/drawing/2014/main" id="{F0A03615-D805-4980-8205-3DD4406D1BE7}"/>
                    </a:ext>
                  </a:extLst>
                </p:cNvPr>
                <p:cNvGrpSpPr/>
                <p:nvPr/>
              </p:nvGrpSpPr>
              <p:grpSpPr>
                <a:xfrm>
                  <a:off x="3234030" y="4132385"/>
                  <a:ext cx="233160" cy="110531"/>
                  <a:chOff x="3234867" y="4132385"/>
                  <a:chExt cx="233160" cy="110531"/>
                </a:xfrm>
              </p:grpSpPr>
              <p:sp>
                <p:nvSpPr>
                  <p:cNvPr id="154" name="Freeform: Shape 106">
                    <a:extLst>
                      <a:ext uri="{FF2B5EF4-FFF2-40B4-BE49-F238E27FC236}">
                        <a16:creationId xmlns:a16="http://schemas.microsoft.com/office/drawing/2014/main" id="{E3FA3D54-118A-4676-BF7D-247BFF18C09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07">
                    <a:extLst>
                      <a:ext uri="{FF2B5EF4-FFF2-40B4-BE49-F238E27FC236}">
                        <a16:creationId xmlns:a16="http://schemas.microsoft.com/office/drawing/2014/main" id="{2B4DD101-7179-4429-A6D6-0C1E3B419F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FFF14334-147F-4971-A5E1-41FD01279CFB}"/>
                    </a:ext>
                  </a:extLst>
                </p:cNvPr>
                <p:cNvGrpSpPr/>
                <p:nvPr/>
              </p:nvGrpSpPr>
              <p:grpSpPr>
                <a:xfrm>
                  <a:off x="3172902" y="4245010"/>
                  <a:ext cx="355417" cy="110531"/>
                  <a:chOff x="3172902" y="4244590"/>
                  <a:chExt cx="355417" cy="110531"/>
                </a:xfrm>
              </p:grpSpPr>
              <p:sp>
                <p:nvSpPr>
                  <p:cNvPr id="151" name="Freeform: Shape 103">
                    <a:extLst>
                      <a:ext uri="{FF2B5EF4-FFF2-40B4-BE49-F238E27FC236}">
                        <a16:creationId xmlns:a16="http://schemas.microsoft.com/office/drawing/2014/main" id="{07AE62E5-9F98-4118-A592-595DECA8409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04">
                    <a:extLst>
                      <a:ext uri="{FF2B5EF4-FFF2-40B4-BE49-F238E27FC236}">
                        <a16:creationId xmlns:a16="http://schemas.microsoft.com/office/drawing/2014/main" id="{8582230C-9EFD-4D83-88C8-0FB2C1FE91D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05">
                    <a:extLst>
                      <a:ext uri="{FF2B5EF4-FFF2-40B4-BE49-F238E27FC236}">
                        <a16:creationId xmlns:a16="http://schemas.microsoft.com/office/drawing/2014/main" id="{F76A9EFF-5E4B-426E-8E48-7C6EA8EF2AF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A55EC73F-798A-4479-A92F-30BAEBD779BF}"/>
                    </a:ext>
                  </a:extLst>
                </p:cNvPr>
                <p:cNvGrpSpPr/>
                <p:nvPr/>
              </p:nvGrpSpPr>
              <p:grpSpPr>
                <a:xfrm>
                  <a:off x="3234030" y="4357635"/>
                  <a:ext cx="233160" cy="110531"/>
                  <a:chOff x="3234867" y="4132385"/>
                  <a:chExt cx="233160" cy="110531"/>
                </a:xfrm>
              </p:grpSpPr>
              <p:sp>
                <p:nvSpPr>
                  <p:cNvPr id="148" name="Freeform: Shape 101">
                    <a:extLst>
                      <a:ext uri="{FF2B5EF4-FFF2-40B4-BE49-F238E27FC236}">
                        <a16:creationId xmlns:a16="http://schemas.microsoft.com/office/drawing/2014/main" id="{7CACE295-9B9F-445F-A196-AFC5D9BFCDC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02">
                    <a:extLst>
                      <a:ext uri="{FF2B5EF4-FFF2-40B4-BE49-F238E27FC236}">
                        <a16:creationId xmlns:a16="http://schemas.microsoft.com/office/drawing/2014/main" id="{7284203F-D4E0-4F5E-A2C6-6F185908171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6" name="Group 155">
            <a:extLst>
              <a:ext uri="{FF2B5EF4-FFF2-40B4-BE49-F238E27FC236}">
                <a16:creationId xmlns:a16="http://schemas.microsoft.com/office/drawing/2014/main" id="{A89E18DF-7FCA-4738-84F2-4FCD1C597B98}"/>
              </a:ext>
            </a:extLst>
          </p:cNvPr>
          <p:cNvGrpSpPr/>
          <p:nvPr/>
        </p:nvGrpSpPr>
        <p:grpSpPr>
          <a:xfrm>
            <a:off x="10408775" y="3416109"/>
            <a:ext cx="717581" cy="882019"/>
            <a:chOff x="8659236" y="4254671"/>
            <a:chExt cx="717581" cy="882019"/>
          </a:xfrm>
        </p:grpSpPr>
        <p:sp>
          <p:nvSpPr>
            <p:cNvPr id="157" name="Title 1">
              <a:extLst>
                <a:ext uri="{FF2B5EF4-FFF2-40B4-BE49-F238E27FC236}">
                  <a16:creationId xmlns:a16="http://schemas.microsoft.com/office/drawing/2014/main" id="{20830D90-9B99-4316-8DC3-F06484580DE2}"/>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58" name="Group 157">
              <a:extLst>
                <a:ext uri="{FF2B5EF4-FFF2-40B4-BE49-F238E27FC236}">
                  <a16:creationId xmlns:a16="http://schemas.microsoft.com/office/drawing/2014/main" id="{14F620E2-B1F0-41E1-AC76-6220D83D833F}"/>
                </a:ext>
              </a:extLst>
            </p:cNvPr>
            <p:cNvGrpSpPr/>
            <p:nvPr/>
          </p:nvGrpSpPr>
          <p:grpSpPr>
            <a:xfrm>
              <a:off x="8752850" y="4606338"/>
              <a:ext cx="530352" cy="530352"/>
              <a:chOff x="8075203" y="3952298"/>
              <a:chExt cx="530352" cy="530352"/>
            </a:xfrm>
          </p:grpSpPr>
          <p:sp>
            <p:nvSpPr>
              <p:cNvPr id="159" name="Rectangle: Rounded Corners 96">
                <a:extLst>
                  <a:ext uri="{FF2B5EF4-FFF2-40B4-BE49-F238E27FC236}">
                    <a16:creationId xmlns:a16="http://schemas.microsoft.com/office/drawing/2014/main" id="{CAA2D52A-D048-47EE-A986-4D8AE47044C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0" name="Group 159">
                <a:extLst>
                  <a:ext uri="{FF2B5EF4-FFF2-40B4-BE49-F238E27FC236}">
                    <a16:creationId xmlns:a16="http://schemas.microsoft.com/office/drawing/2014/main" id="{DC2097AB-3CCC-4F70-9947-63FEFCD490E3}"/>
                  </a:ext>
                </a:extLst>
              </p:cNvPr>
              <p:cNvGrpSpPr/>
              <p:nvPr/>
            </p:nvGrpSpPr>
            <p:grpSpPr>
              <a:xfrm>
                <a:off x="8151402" y="4038938"/>
                <a:ext cx="377955" cy="357073"/>
                <a:chOff x="3172902" y="4132385"/>
                <a:chExt cx="355417" cy="335781"/>
              </a:xfrm>
            </p:grpSpPr>
            <p:grpSp>
              <p:nvGrpSpPr>
                <p:cNvPr id="161" name="Group 160">
                  <a:extLst>
                    <a:ext uri="{FF2B5EF4-FFF2-40B4-BE49-F238E27FC236}">
                      <a16:creationId xmlns:a16="http://schemas.microsoft.com/office/drawing/2014/main" id="{3AF47CA6-B81D-4517-9284-51B8D7A0BDDB}"/>
                    </a:ext>
                  </a:extLst>
                </p:cNvPr>
                <p:cNvGrpSpPr/>
                <p:nvPr/>
              </p:nvGrpSpPr>
              <p:grpSpPr>
                <a:xfrm>
                  <a:off x="3234030" y="4132385"/>
                  <a:ext cx="233160" cy="110531"/>
                  <a:chOff x="3234867" y="4132385"/>
                  <a:chExt cx="233160" cy="110531"/>
                </a:xfrm>
              </p:grpSpPr>
              <p:sp>
                <p:nvSpPr>
                  <p:cNvPr id="169" name="Freeform: Shape 106">
                    <a:extLst>
                      <a:ext uri="{FF2B5EF4-FFF2-40B4-BE49-F238E27FC236}">
                        <a16:creationId xmlns:a16="http://schemas.microsoft.com/office/drawing/2014/main" id="{C031F787-429F-4800-89D6-24BA74ECD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07">
                    <a:extLst>
                      <a:ext uri="{FF2B5EF4-FFF2-40B4-BE49-F238E27FC236}">
                        <a16:creationId xmlns:a16="http://schemas.microsoft.com/office/drawing/2014/main" id="{93479D1D-1554-4D48-81A3-8BF3FDB2925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E89CC0B6-174C-4514-9FC4-E230496D38F2}"/>
                    </a:ext>
                  </a:extLst>
                </p:cNvPr>
                <p:cNvGrpSpPr/>
                <p:nvPr/>
              </p:nvGrpSpPr>
              <p:grpSpPr>
                <a:xfrm>
                  <a:off x="3172902" y="4245010"/>
                  <a:ext cx="355417" cy="110531"/>
                  <a:chOff x="3172902" y="4244590"/>
                  <a:chExt cx="355417" cy="110531"/>
                </a:xfrm>
              </p:grpSpPr>
              <p:sp>
                <p:nvSpPr>
                  <p:cNvPr id="166" name="Freeform: Shape 103">
                    <a:extLst>
                      <a:ext uri="{FF2B5EF4-FFF2-40B4-BE49-F238E27FC236}">
                        <a16:creationId xmlns:a16="http://schemas.microsoft.com/office/drawing/2014/main" id="{836D719E-E765-48AE-8357-9B0C5EA8320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04">
                    <a:extLst>
                      <a:ext uri="{FF2B5EF4-FFF2-40B4-BE49-F238E27FC236}">
                        <a16:creationId xmlns:a16="http://schemas.microsoft.com/office/drawing/2014/main" id="{8287D9D5-4C2E-4380-BC21-F80538FE51B7}"/>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05">
                    <a:extLst>
                      <a:ext uri="{FF2B5EF4-FFF2-40B4-BE49-F238E27FC236}">
                        <a16:creationId xmlns:a16="http://schemas.microsoft.com/office/drawing/2014/main" id="{A5BB7B54-0991-4AF1-AED8-514FBF0EA53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56405156-B4E7-4612-957C-C5CB930EF060}"/>
                    </a:ext>
                  </a:extLst>
                </p:cNvPr>
                <p:cNvGrpSpPr/>
                <p:nvPr/>
              </p:nvGrpSpPr>
              <p:grpSpPr>
                <a:xfrm>
                  <a:off x="3234030" y="4357635"/>
                  <a:ext cx="233160" cy="110531"/>
                  <a:chOff x="3234867" y="4132385"/>
                  <a:chExt cx="233160" cy="110531"/>
                </a:xfrm>
              </p:grpSpPr>
              <p:sp>
                <p:nvSpPr>
                  <p:cNvPr id="164" name="Freeform: Shape 101">
                    <a:extLst>
                      <a:ext uri="{FF2B5EF4-FFF2-40B4-BE49-F238E27FC236}">
                        <a16:creationId xmlns:a16="http://schemas.microsoft.com/office/drawing/2014/main" id="{8030FD40-4DAD-454F-A041-F2C73E363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02">
                    <a:extLst>
                      <a:ext uri="{FF2B5EF4-FFF2-40B4-BE49-F238E27FC236}">
                        <a16:creationId xmlns:a16="http://schemas.microsoft.com/office/drawing/2014/main" id="{E752DF74-E547-4E4E-9083-7996BE6F685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 name="Group 14">
            <a:extLst>
              <a:ext uri="{FF2B5EF4-FFF2-40B4-BE49-F238E27FC236}">
                <a16:creationId xmlns:a16="http://schemas.microsoft.com/office/drawing/2014/main" id="{FC431DB3-6321-489E-983D-DDCD74DA84C4}"/>
              </a:ext>
            </a:extLst>
          </p:cNvPr>
          <p:cNvGrpSpPr/>
          <p:nvPr/>
        </p:nvGrpSpPr>
        <p:grpSpPr>
          <a:xfrm>
            <a:off x="7256734" y="3419755"/>
            <a:ext cx="777610" cy="1026497"/>
            <a:chOff x="7256734" y="3419755"/>
            <a:chExt cx="777610" cy="1026497"/>
          </a:xfrm>
        </p:grpSpPr>
        <p:sp>
          <p:nvSpPr>
            <p:cNvPr id="137" name="Title 1">
              <a:extLst>
                <a:ext uri="{FF2B5EF4-FFF2-40B4-BE49-F238E27FC236}">
                  <a16:creationId xmlns:a16="http://schemas.microsoft.com/office/drawing/2014/main" id="{E7C541A3-2205-4462-8523-EFC0AEA062A8}"/>
                </a:ext>
              </a:extLst>
            </p:cNvPr>
            <p:cNvSpPr txBox="1">
              <a:spLocks/>
            </p:cNvSpPr>
            <p:nvPr/>
          </p:nvSpPr>
          <p:spPr>
            <a:xfrm>
              <a:off x="7305374" y="341975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73" name="Title 1">
              <a:extLst>
                <a:ext uri="{FF2B5EF4-FFF2-40B4-BE49-F238E27FC236}">
                  <a16:creationId xmlns:a16="http://schemas.microsoft.com/office/drawing/2014/main" id="{D7FA26E0-0B40-422F-9952-32D9D8355996}"/>
                </a:ext>
              </a:extLst>
            </p:cNvPr>
            <p:cNvSpPr txBox="1">
              <a:spLocks/>
            </p:cNvSpPr>
            <p:nvPr/>
          </p:nvSpPr>
          <p:spPr>
            <a:xfrm>
              <a:off x="7256734" y="3623307"/>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78" name="Group 177">
              <a:extLst>
                <a:ext uri="{FF2B5EF4-FFF2-40B4-BE49-F238E27FC236}">
                  <a16:creationId xmlns:a16="http://schemas.microsoft.com/office/drawing/2014/main" id="{98DC7B63-01D7-4A34-845D-6215CBB45202}"/>
                </a:ext>
              </a:extLst>
            </p:cNvPr>
            <p:cNvGrpSpPr/>
            <p:nvPr/>
          </p:nvGrpSpPr>
          <p:grpSpPr>
            <a:xfrm>
              <a:off x="7438272" y="3828783"/>
              <a:ext cx="414535" cy="411992"/>
              <a:chOff x="4117181" y="5754173"/>
              <a:chExt cx="542082" cy="538756"/>
            </a:xfrm>
          </p:grpSpPr>
          <p:sp>
            <p:nvSpPr>
              <p:cNvPr id="179" name="Freeform: Shape 178">
                <a:extLst>
                  <a:ext uri="{FF2B5EF4-FFF2-40B4-BE49-F238E27FC236}">
                    <a16:creationId xmlns:a16="http://schemas.microsoft.com/office/drawing/2014/main" id="{22D11AB9-C1E4-4C5E-80A0-057648C6F955}"/>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3C7AB9E-8812-45BA-9E35-87BF53431F52}"/>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7880AAA5-1790-40F5-8028-2A88716FEBE3}"/>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06B369C2-D49E-4061-B611-25C0B3E68812}"/>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4DBD63F1-6B9C-463F-99A1-EE1037C2C8E8}"/>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BA2CAE5C-F80C-4101-9A46-68477C9679E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436B5CB9-7E12-4CD2-AFEF-9494266276D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 name="Connector: Elbow 7">
            <a:extLst>
              <a:ext uri="{FF2B5EF4-FFF2-40B4-BE49-F238E27FC236}">
                <a16:creationId xmlns:a16="http://schemas.microsoft.com/office/drawing/2014/main" id="{92BC0B61-D833-493E-A872-9D31F23611FD}"/>
              </a:ext>
            </a:extLst>
          </p:cNvPr>
          <p:cNvCxnSpPr>
            <a:stCxn id="116" idx="2"/>
            <a:endCxn id="135" idx="1"/>
          </p:cNvCxnSpPr>
          <p:nvPr/>
        </p:nvCxnSpPr>
        <p:spPr>
          <a:xfrm rot="16200000" flipH="1">
            <a:off x="8757312" y="4490711"/>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3A19A66E-0FE4-4502-AF25-17D82FB4D878}"/>
              </a:ext>
            </a:extLst>
          </p:cNvPr>
          <p:cNvCxnSpPr>
            <a:cxnSpLocks/>
            <a:stCxn id="159" idx="2"/>
            <a:endCxn id="135" idx="3"/>
          </p:cNvCxnSpPr>
          <p:nvPr/>
        </p:nvCxnSpPr>
        <p:spPr>
          <a:xfrm rot="5400000">
            <a:off x="9931323" y="4576436"/>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12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left)">
                                      <p:cBhvr>
                                        <p:cTn id="11" dur="500"/>
                                        <p:tgtEl>
                                          <p:spTgt spid="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E4A7227B-4305-C240-B907-5618D27506F0}"/>
              </a:ext>
            </a:extLst>
          </p:cNvPr>
          <p:cNvSpPr txBox="1">
            <a:spLocks/>
          </p:cNvSpPr>
          <p:nvPr/>
        </p:nvSpPr>
        <p:spPr>
          <a:xfrm>
            <a:off x="431674" y="2070357"/>
            <a:ext cx="4493512" cy="910432"/>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a:solidFill>
                  <a:schemeClr val="accent1"/>
                </a:solidFill>
              </a:rPr>
              <a:t>Capabilities</a:t>
            </a:r>
          </a:p>
        </p:txBody>
      </p:sp>
      <p:sp>
        <p:nvSpPr>
          <p:cNvPr id="29" name="Title 1">
            <a:extLst>
              <a:ext uri="{FF2B5EF4-FFF2-40B4-BE49-F238E27FC236}">
                <a16:creationId xmlns:a16="http://schemas.microsoft.com/office/drawing/2014/main" id="{E6977E98-F520-FF41-8EE9-BB97135184BB}"/>
              </a:ext>
            </a:extLst>
          </p:cNvPr>
          <p:cNvSpPr txBox="1">
            <a:spLocks/>
          </p:cNvSpPr>
          <p:nvPr/>
        </p:nvSpPr>
        <p:spPr>
          <a:xfrm>
            <a:off x="412649" y="2831608"/>
            <a:ext cx="4358053" cy="3111064"/>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342900" lvl="0" indent="-342900" defTabSz="914192">
              <a:lnSpc>
                <a:spcPct val="120000"/>
              </a:lnSpc>
              <a:spcAft>
                <a:spcPts val="588"/>
              </a:spcAft>
              <a:buFont typeface="+mj-lt"/>
              <a:buAutoNum type="arabicPeriod"/>
              <a:defRPr/>
            </a:pPr>
            <a:r>
              <a:rPr lang="en-US" sz="1400" spc="0">
                <a:solidFill>
                  <a:schemeClr val="tx1"/>
                </a:solidFill>
                <a:latin typeface="Segoe UI"/>
              </a:rPr>
              <a:t>Use </a:t>
            </a:r>
            <a:r>
              <a:rPr lang="en-US" sz="1400" u="sng" spc="0">
                <a:solidFill>
                  <a:schemeClr val="tx1"/>
                </a:solidFill>
                <a:latin typeface="Segoe UI"/>
              </a:rPr>
              <a:t>Azure Container Registry </a:t>
            </a:r>
            <a:r>
              <a:rPr lang="en-US" sz="1400" spc="0">
                <a:solidFill>
                  <a:schemeClr val="tx1"/>
                </a:solidFill>
                <a:latin typeface="Segoe UI"/>
              </a:rPr>
              <a:t>to store container images for your modernized applications, replicated globally with ACR geo-replication</a:t>
            </a:r>
          </a:p>
          <a:p>
            <a:pPr marL="342900" indent="-342900" defTabSz="914192">
              <a:lnSpc>
                <a:spcPct val="120000"/>
              </a:lnSpc>
              <a:spcAft>
                <a:spcPts val="588"/>
              </a:spcAft>
              <a:buFont typeface="+mj-lt"/>
              <a:buAutoNum type="arabicPeriod"/>
              <a:defRPr/>
            </a:pPr>
            <a:r>
              <a:rPr lang="en-US" sz="1400" spc="0">
                <a:solidFill>
                  <a:schemeClr val="tx1"/>
                </a:solidFill>
                <a:latin typeface="Segoe UI"/>
              </a:rPr>
              <a:t>Integrate AKS with </a:t>
            </a:r>
            <a:r>
              <a:rPr lang="en-US" sz="1400" u="sng" spc="0">
                <a:solidFill>
                  <a:schemeClr val="tx1"/>
                </a:solidFill>
                <a:latin typeface="Segoe UI"/>
              </a:rPr>
              <a:t>Azure Pipelines </a:t>
            </a:r>
            <a:r>
              <a:rPr lang="en-US" sz="1400" spc="0">
                <a:solidFill>
                  <a:schemeClr val="tx1"/>
                </a:solidFill>
                <a:latin typeface="Segoe UI"/>
              </a:rPr>
              <a:t>to enable continuous integration/continuous delivery (CI/CD) using Helm or other Kubernetes ecosystem tooling</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Enhance security with </a:t>
            </a:r>
            <a:r>
              <a:rPr lang="en-US" sz="1400" u="sng" spc="0">
                <a:solidFill>
                  <a:schemeClr val="tx1"/>
                </a:solidFill>
                <a:latin typeface="Segoe UI" panose="020B0502040204020203" pitchFamily="34" charset="0"/>
              </a:rPr>
              <a:t>Azure Active Directory </a:t>
            </a:r>
            <a:r>
              <a:rPr lang="en-US" sz="1400" spc="0">
                <a:solidFill>
                  <a:schemeClr val="tx1"/>
                </a:solidFill>
                <a:latin typeface="Segoe UI" panose="020B0502040204020203" pitchFamily="34" charset="0"/>
              </a:rPr>
              <a:t>and RBAC to control access to AKS resources</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Easily access to SLA-backed Azure Services such as Azure Database for MySQL using </a:t>
            </a:r>
            <a:r>
              <a:rPr lang="en-US" sz="1400" u="sng" spc="0">
                <a:solidFill>
                  <a:schemeClr val="tx1"/>
                </a:solidFill>
                <a:latin typeface="Segoe UI" panose="020B0502040204020203" pitchFamily="34" charset="0"/>
              </a:rPr>
              <a:t>Open Service Broker for Azure</a:t>
            </a:r>
            <a:r>
              <a:rPr lang="en-US" sz="1400" spc="0">
                <a:solidFill>
                  <a:schemeClr val="tx1"/>
                </a:solidFill>
                <a:latin typeface="Segoe UI" panose="020B0502040204020203" pitchFamily="34" charset="0"/>
              </a:rPr>
              <a:t> (OSBA)</a:t>
            </a:r>
          </a:p>
          <a:p>
            <a:pPr marL="342900" indent="-342900" defTabSz="914192">
              <a:lnSpc>
                <a:spcPct val="120000"/>
              </a:lnSpc>
              <a:spcAft>
                <a:spcPts val="588"/>
              </a:spcAft>
              <a:buFont typeface="+mj-lt"/>
              <a:buAutoNum type="arabicPeriod"/>
              <a:defRPr/>
            </a:pPr>
            <a:endParaRPr lang="en-US" sz="1400" spc="0">
              <a:solidFill>
                <a:schemeClr val="tx1"/>
              </a:solidFill>
              <a:latin typeface="Segoe UI" panose="020B0502040204020203" pitchFamily="34" charset="0"/>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p:txBody>
      </p:sp>
      <p:grpSp>
        <p:nvGrpSpPr>
          <p:cNvPr id="32" name="Group 31">
            <a:extLst>
              <a:ext uri="{FF2B5EF4-FFF2-40B4-BE49-F238E27FC236}">
                <a16:creationId xmlns:a16="http://schemas.microsoft.com/office/drawing/2014/main" id="{C8918914-33C7-7643-8503-788A7A7D270A}"/>
              </a:ext>
            </a:extLst>
          </p:cNvPr>
          <p:cNvGrpSpPr/>
          <p:nvPr/>
        </p:nvGrpSpPr>
        <p:grpSpPr>
          <a:xfrm>
            <a:off x="6202947" y="4374032"/>
            <a:ext cx="822960" cy="1332289"/>
            <a:chOff x="6202947" y="4374032"/>
            <a:chExt cx="822960" cy="1332289"/>
          </a:xfrm>
        </p:grpSpPr>
        <p:sp>
          <p:nvSpPr>
            <p:cNvPr id="33" name="Title 1">
              <a:extLst>
                <a:ext uri="{FF2B5EF4-FFF2-40B4-BE49-F238E27FC236}">
                  <a16:creationId xmlns:a16="http://schemas.microsoft.com/office/drawing/2014/main" id="{F773514C-75D4-664D-9A44-97C819486906}"/>
                </a:ext>
              </a:extLst>
            </p:cNvPr>
            <p:cNvSpPr txBox="1">
              <a:spLocks/>
            </p:cNvSpPr>
            <p:nvPr/>
          </p:nvSpPr>
          <p:spPr>
            <a:xfrm>
              <a:off x="6274262" y="4374032"/>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34" name="Group 33">
              <a:extLst>
                <a:ext uri="{FF2B5EF4-FFF2-40B4-BE49-F238E27FC236}">
                  <a16:creationId xmlns:a16="http://schemas.microsoft.com/office/drawing/2014/main" id="{D65E211A-B396-3F40-A07D-23B742AB94F3}"/>
                </a:ext>
              </a:extLst>
            </p:cNvPr>
            <p:cNvGrpSpPr/>
            <p:nvPr/>
          </p:nvGrpSpPr>
          <p:grpSpPr>
            <a:xfrm>
              <a:off x="6202947" y="4883361"/>
              <a:ext cx="822960" cy="822960"/>
              <a:chOff x="5824800" y="1539202"/>
              <a:chExt cx="822960" cy="822960"/>
            </a:xfrm>
          </p:grpSpPr>
          <p:sp>
            <p:nvSpPr>
              <p:cNvPr id="35" name="Rectangle: Rounded Corners 64">
                <a:extLst>
                  <a:ext uri="{FF2B5EF4-FFF2-40B4-BE49-F238E27FC236}">
                    <a16:creationId xmlns:a16="http://schemas.microsoft.com/office/drawing/2014/main" id="{D9F96520-6834-564B-9558-2593E1AF2D7A}"/>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6" name="Graphic 35">
                <a:extLst>
                  <a:ext uri="{FF2B5EF4-FFF2-40B4-BE49-F238E27FC236}">
                    <a16:creationId xmlns:a16="http://schemas.microsoft.com/office/drawing/2014/main" id="{85D98B13-EBDC-5B40-BCDD-B2DE65BC6F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37" name="Group 36">
            <a:extLst>
              <a:ext uri="{FF2B5EF4-FFF2-40B4-BE49-F238E27FC236}">
                <a16:creationId xmlns:a16="http://schemas.microsoft.com/office/drawing/2014/main" id="{F89A2692-61DA-A440-8737-E66EB3805F43}"/>
              </a:ext>
            </a:extLst>
          </p:cNvPr>
          <p:cNvGrpSpPr/>
          <p:nvPr/>
        </p:nvGrpSpPr>
        <p:grpSpPr>
          <a:xfrm>
            <a:off x="5035877" y="4531441"/>
            <a:ext cx="822960" cy="1174880"/>
            <a:chOff x="1463994" y="4069698"/>
            <a:chExt cx="822960" cy="1174880"/>
          </a:xfrm>
        </p:grpSpPr>
        <p:sp>
          <p:nvSpPr>
            <p:cNvPr id="38" name="Title 1">
              <a:extLst>
                <a:ext uri="{FF2B5EF4-FFF2-40B4-BE49-F238E27FC236}">
                  <a16:creationId xmlns:a16="http://schemas.microsoft.com/office/drawing/2014/main" id="{C7515747-7DD4-264F-8268-74FBE7BD9008}"/>
                </a:ext>
              </a:extLst>
            </p:cNvPr>
            <p:cNvSpPr txBox="1">
              <a:spLocks/>
            </p:cNvSpPr>
            <p:nvPr/>
          </p:nvSpPr>
          <p:spPr>
            <a:xfrm>
              <a:off x="1516684" y="406969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39" name="Rectangle: Rounded Corners 50">
              <a:extLst>
                <a:ext uri="{FF2B5EF4-FFF2-40B4-BE49-F238E27FC236}">
                  <a16:creationId xmlns:a16="http://schemas.microsoft.com/office/drawing/2014/main" id="{A56D425D-3FD4-D34A-B973-2B8FD3D0381F}"/>
                </a:ext>
              </a:extLst>
            </p:cNvPr>
            <p:cNvSpPr/>
            <p:nvPr/>
          </p:nvSpPr>
          <p:spPr bwMode="auto">
            <a:xfrm>
              <a:off x="1463994" y="4421618"/>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0" name="GenericApp_EB3B" title="Icon of an app window">
              <a:extLst>
                <a:ext uri="{FF2B5EF4-FFF2-40B4-BE49-F238E27FC236}">
                  <a16:creationId xmlns:a16="http://schemas.microsoft.com/office/drawing/2014/main" id="{3D5AB258-7FC6-1546-9B56-D7FA3596FD5E}"/>
                </a:ext>
              </a:extLst>
            </p:cNvPr>
            <p:cNvSpPr>
              <a:spLocks noChangeAspect="1" noEditPoints="1"/>
            </p:cNvSpPr>
            <p:nvPr/>
          </p:nvSpPr>
          <p:spPr bwMode="auto">
            <a:xfrm>
              <a:off x="1616086" y="4625506"/>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1" name="Straight Arrow Connector 40">
            <a:extLst>
              <a:ext uri="{FF2B5EF4-FFF2-40B4-BE49-F238E27FC236}">
                <a16:creationId xmlns:a16="http://schemas.microsoft.com/office/drawing/2014/main" id="{9AF0BA06-7FDE-104E-B083-88B83652E3DD}"/>
              </a:ext>
            </a:extLst>
          </p:cNvPr>
          <p:cNvCxnSpPr>
            <a:cxnSpLocks/>
            <a:stCxn id="39" idx="3"/>
          </p:cNvCxnSpPr>
          <p:nvPr/>
        </p:nvCxnSpPr>
        <p:spPr>
          <a:xfrm>
            <a:off x="5858837" y="5294841"/>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574E94-D0DC-F44B-AEBC-2EFC91E3D0BF}"/>
              </a:ext>
            </a:extLst>
          </p:cNvPr>
          <p:cNvCxnSpPr>
            <a:cxnSpLocks/>
            <a:endCxn id="48" idx="1"/>
          </p:cNvCxnSpPr>
          <p:nvPr/>
        </p:nvCxnSpPr>
        <p:spPr>
          <a:xfrm>
            <a:off x="7025907" y="5294841"/>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85">
            <a:extLst>
              <a:ext uri="{FF2B5EF4-FFF2-40B4-BE49-F238E27FC236}">
                <a16:creationId xmlns:a16="http://schemas.microsoft.com/office/drawing/2014/main" id="{0D36BA1F-7F18-EC4A-98A5-ECFAC2E07269}"/>
              </a:ext>
            </a:extLst>
          </p:cNvPr>
          <p:cNvSpPr/>
          <p:nvPr/>
        </p:nvSpPr>
        <p:spPr bwMode="auto">
          <a:xfrm>
            <a:off x="8497338" y="3415112"/>
            <a:ext cx="2722785" cy="23197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D295F937-F266-3C40-BC8F-F9BD7E90B6FB}"/>
              </a:ext>
            </a:extLst>
          </p:cNvPr>
          <p:cNvSpPr txBox="1">
            <a:spLocks/>
          </p:cNvSpPr>
          <p:nvPr/>
        </p:nvSpPr>
        <p:spPr>
          <a:xfrm>
            <a:off x="8497339" y="3209057"/>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network</a:t>
            </a:r>
          </a:p>
        </p:txBody>
      </p:sp>
      <p:grpSp>
        <p:nvGrpSpPr>
          <p:cNvPr id="45" name="Group 44">
            <a:extLst>
              <a:ext uri="{FF2B5EF4-FFF2-40B4-BE49-F238E27FC236}">
                <a16:creationId xmlns:a16="http://schemas.microsoft.com/office/drawing/2014/main" id="{54DA3552-80D9-C242-A3AD-9C4F38AEF101}"/>
              </a:ext>
            </a:extLst>
          </p:cNvPr>
          <p:cNvGrpSpPr/>
          <p:nvPr/>
        </p:nvGrpSpPr>
        <p:grpSpPr>
          <a:xfrm>
            <a:off x="8659236" y="4831887"/>
            <a:ext cx="717581" cy="728130"/>
            <a:chOff x="8659236" y="4408560"/>
            <a:chExt cx="717581" cy="728130"/>
          </a:xfrm>
        </p:grpSpPr>
        <p:sp>
          <p:nvSpPr>
            <p:cNvPr id="46" name="Title 1">
              <a:extLst>
                <a:ext uri="{FF2B5EF4-FFF2-40B4-BE49-F238E27FC236}">
                  <a16:creationId xmlns:a16="http://schemas.microsoft.com/office/drawing/2014/main" id="{1794DBA0-CC52-7B4F-883A-5359EF8F15A6}"/>
                </a:ext>
              </a:extLst>
            </p:cNvPr>
            <p:cNvSpPr txBox="1">
              <a:spLocks/>
            </p:cNvSpPr>
            <p:nvPr/>
          </p:nvSpPr>
          <p:spPr>
            <a:xfrm>
              <a:off x="8659236" y="440856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47" name="Group 46">
              <a:extLst>
                <a:ext uri="{FF2B5EF4-FFF2-40B4-BE49-F238E27FC236}">
                  <a16:creationId xmlns:a16="http://schemas.microsoft.com/office/drawing/2014/main" id="{9BF414DD-2289-6E42-9D3B-8641FC358313}"/>
                </a:ext>
              </a:extLst>
            </p:cNvPr>
            <p:cNvGrpSpPr/>
            <p:nvPr/>
          </p:nvGrpSpPr>
          <p:grpSpPr>
            <a:xfrm>
              <a:off x="8752850" y="4606338"/>
              <a:ext cx="530352" cy="530352"/>
              <a:chOff x="8075203" y="3952298"/>
              <a:chExt cx="530352" cy="530352"/>
            </a:xfrm>
          </p:grpSpPr>
          <p:sp>
            <p:nvSpPr>
              <p:cNvPr id="48" name="Rectangle: Rounded Corners 96">
                <a:extLst>
                  <a:ext uri="{FF2B5EF4-FFF2-40B4-BE49-F238E27FC236}">
                    <a16:creationId xmlns:a16="http://schemas.microsoft.com/office/drawing/2014/main" id="{3108C7C5-87DA-E940-9D13-DC6ECA66F8F8}"/>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BDB7FF96-C65E-1742-A054-61ED745EAAE4}"/>
                  </a:ext>
                </a:extLst>
              </p:cNvPr>
              <p:cNvGrpSpPr/>
              <p:nvPr/>
            </p:nvGrpSpPr>
            <p:grpSpPr>
              <a:xfrm>
                <a:off x="8151402" y="4038938"/>
                <a:ext cx="377955" cy="357073"/>
                <a:chOff x="3172902" y="4132385"/>
                <a:chExt cx="355417" cy="335781"/>
              </a:xfrm>
            </p:grpSpPr>
            <p:grpSp>
              <p:nvGrpSpPr>
                <p:cNvPr id="50" name="Group 49">
                  <a:extLst>
                    <a:ext uri="{FF2B5EF4-FFF2-40B4-BE49-F238E27FC236}">
                      <a16:creationId xmlns:a16="http://schemas.microsoft.com/office/drawing/2014/main" id="{A182CDE9-AE89-4847-A31A-07FE8741A36A}"/>
                    </a:ext>
                  </a:extLst>
                </p:cNvPr>
                <p:cNvGrpSpPr/>
                <p:nvPr/>
              </p:nvGrpSpPr>
              <p:grpSpPr>
                <a:xfrm>
                  <a:off x="3234030" y="4132385"/>
                  <a:ext cx="233160" cy="110531"/>
                  <a:chOff x="3234867" y="4132385"/>
                  <a:chExt cx="233160" cy="110531"/>
                </a:xfrm>
              </p:grpSpPr>
              <p:sp>
                <p:nvSpPr>
                  <p:cNvPr id="58" name="Freeform: Shape 106">
                    <a:extLst>
                      <a:ext uri="{FF2B5EF4-FFF2-40B4-BE49-F238E27FC236}">
                        <a16:creationId xmlns:a16="http://schemas.microsoft.com/office/drawing/2014/main" id="{ED16CC35-D1AF-9C4B-8E01-D3FA033C8A2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107">
                    <a:extLst>
                      <a:ext uri="{FF2B5EF4-FFF2-40B4-BE49-F238E27FC236}">
                        <a16:creationId xmlns:a16="http://schemas.microsoft.com/office/drawing/2014/main" id="{536388D1-6DE0-8D41-93C2-3EA9C74466C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4B37E790-21C3-0942-B4C2-D95A848667CA}"/>
                    </a:ext>
                  </a:extLst>
                </p:cNvPr>
                <p:cNvGrpSpPr/>
                <p:nvPr/>
              </p:nvGrpSpPr>
              <p:grpSpPr>
                <a:xfrm>
                  <a:off x="3172902" y="4245010"/>
                  <a:ext cx="355417" cy="110531"/>
                  <a:chOff x="3172902" y="4244590"/>
                  <a:chExt cx="355417" cy="110531"/>
                </a:xfrm>
              </p:grpSpPr>
              <p:sp>
                <p:nvSpPr>
                  <p:cNvPr id="55" name="Freeform: Shape 103">
                    <a:extLst>
                      <a:ext uri="{FF2B5EF4-FFF2-40B4-BE49-F238E27FC236}">
                        <a16:creationId xmlns:a16="http://schemas.microsoft.com/office/drawing/2014/main" id="{A1AECB5F-0C44-8749-9BE2-E406021FE7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04">
                    <a:extLst>
                      <a:ext uri="{FF2B5EF4-FFF2-40B4-BE49-F238E27FC236}">
                        <a16:creationId xmlns:a16="http://schemas.microsoft.com/office/drawing/2014/main" id="{49F05CEA-3D8E-0B4D-88B8-3CECD77C889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05">
                    <a:extLst>
                      <a:ext uri="{FF2B5EF4-FFF2-40B4-BE49-F238E27FC236}">
                        <a16:creationId xmlns:a16="http://schemas.microsoft.com/office/drawing/2014/main" id="{F10974AA-CC20-F748-A0F4-EA7CAF2C8E7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D3F430FD-9770-B648-8BB1-7FBD5B1DB432}"/>
                    </a:ext>
                  </a:extLst>
                </p:cNvPr>
                <p:cNvGrpSpPr/>
                <p:nvPr/>
              </p:nvGrpSpPr>
              <p:grpSpPr>
                <a:xfrm>
                  <a:off x="3234030" y="4357635"/>
                  <a:ext cx="233160" cy="110531"/>
                  <a:chOff x="3234867" y="4132385"/>
                  <a:chExt cx="233160" cy="110531"/>
                </a:xfrm>
              </p:grpSpPr>
              <p:sp>
                <p:nvSpPr>
                  <p:cNvPr id="53" name="Freeform: Shape 101">
                    <a:extLst>
                      <a:ext uri="{FF2B5EF4-FFF2-40B4-BE49-F238E27FC236}">
                        <a16:creationId xmlns:a16="http://schemas.microsoft.com/office/drawing/2014/main" id="{640F623F-AF04-4843-B34C-D5C5FED465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02">
                    <a:extLst>
                      <a:ext uri="{FF2B5EF4-FFF2-40B4-BE49-F238E27FC236}">
                        <a16:creationId xmlns:a16="http://schemas.microsoft.com/office/drawing/2014/main" id="{97F5E520-F0E7-194B-8FA9-4147FAE88E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60" name="Group 59">
            <a:extLst>
              <a:ext uri="{FF2B5EF4-FFF2-40B4-BE49-F238E27FC236}">
                <a16:creationId xmlns:a16="http://schemas.microsoft.com/office/drawing/2014/main" id="{3B8FC126-49FA-944E-8ED5-1682A5C06522}"/>
              </a:ext>
            </a:extLst>
          </p:cNvPr>
          <p:cNvGrpSpPr/>
          <p:nvPr/>
        </p:nvGrpSpPr>
        <p:grpSpPr>
          <a:xfrm>
            <a:off x="8591224" y="3571616"/>
            <a:ext cx="853605" cy="884753"/>
            <a:chOff x="9265920" y="3265979"/>
            <a:chExt cx="853605" cy="884753"/>
          </a:xfrm>
        </p:grpSpPr>
        <p:sp>
          <p:nvSpPr>
            <p:cNvPr id="61" name="Title 1">
              <a:extLst>
                <a:ext uri="{FF2B5EF4-FFF2-40B4-BE49-F238E27FC236}">
                  <a16:creationId xmlns:a16="http://schemas.microsoft.com/office/drawing/2014/main" id="{3F9990FB-072D-B246-8D1F-4CE6D5DF0E63}"/>
                </a:ext>
              </a:extLst>
            </p:cNvPr>
            <p:cNvSpPr txBox="1">
              <a:spLocks/>
            </p:cNvSpPr>
            <p:nvPr/>
          </p:nvSpPr>
          <p:spPr>
            <a:xfrm>
              <a:off x="9265920" y="3265979"/>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62" name="Rectangle: Rounded Corners 68">
              <a:extLst>
                <a:ext uri="{FF2B5EF4-FFF2-40B4-BE49-F238E27FC236}">
                  <a16:creationId xmlns:a16="http://schemas.microsoft.com/office/drawing/2014/main" id="{6B854F42-A8E7-8C44-8F6E-5F9B82B7BF48}"/>
                </a:ext>
              </a:extLst>
            </p:cNvPr>
            <p:cNvSpPr/>
            <p:nvPr/>
          </p:nvSpPr>
          <p:spPr bwMode="auto">
            <a:xfrm>
              <a:off x="9427546" y="3620380"/>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834251E7-2079-2542-9820-60CC92E389F6}"/>
                </a:ext>
              </a:extLst>
            </p:cNvPr>
            <p:cNvGrpSpPr/>
            <p:nvPr/>
          </p:nvGrpSpPr>
          <p:grpSpPr>
            <a:xfrm>
              <a:off x="9506237" y="3699071"/>
              <a:ext cx="372970" cy="372970"/>
              <a:chOff x="8048290" y="2866510"/>
              <a:chExt cx="390525" cy="390525"/>
            </a:xfrm>
            <a:solidFill>
              <a:srgbClr val="0078D4"/>
            </a:solidFill>
          </p:grpSpPr>
          <p:sp>
            <p:nvSpPr>
              <p:cNvPr id="64" name="Freeform: Shape 93">
                <a:extLst>
                  <a:ext uri="{FF2B5EF4-FFF2-40B4-BE49-F238E27FC236}">
                    <a16:creationId xmlns:a16="http://schemas.microsoft.com/office/drawing/2014/main" id="{2BAFFAD3-325E-AD4A-B13D-5B41F1248A48}"/>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108">
                <a:extLst>
                  <a:ext uri="{FF2B5EF4-FFF2-40B4-BE49-F238E27FC236}">
                    <a16:creationId xmlns:a16="http://schemas.microsoft.com/office/drawing/2014/main" id="{F8F473EB-3907-5045-B20A-BBEC92D1FA07}"/>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109">
                <a:extLst>
                  <a:ext uri="{FF2B5EF4-FFF2-40B4-BE49-F238E27FC236}">
                    <a16:creationId xmlns:a16="http://schemas.microsoft.com/office/drawing/2014/main" id="{30584C29-D240-6245-9C34-49015E27665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7" name="Straight Arrow Connector 66">
            <a:extLst>
              <a:ext uri="{FF2B5EF4-FFF2-40B4-BE49-F238E27FC236}">
                <a16:creationId xmlns:a16="http://schemas.microsoft.com/office/drawing/2014/main" id="{36996D01-FF27-1F42-B0A0-B5436321DEE9}"/>
              </a:ext>
            </a:extLst>
          </p:cNvPr>
          <p:cNvCxnSpPr>
            <a:cxnSpLocks/>
            <a:stCxn id="62" idx="2"/>
            <a:endCxn id="46" idx="0"/>
          </p:cNvCxnSpPr>
          <p:nvPr/>
        </p:nvCxnSpPr>
        <p:spPr>
          <a:xfrm>
            <a:off x="9018026" y="4456369"/>
            <a:ext cx="1" cy="37551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B2CED48-6B7F-7144-B5AA-E64DE9B924B8}"/>
              </a:ext>
            </a:extLst>
          </p:cNvPr>
          <p:cNvGrpSpPr/>
          <p:nvPr/>
        </p:nvGrpSpPr>
        <p:grpSpPr>
          <a:xfrm>
            <a:off x="10350876" y="4677998"/>
            <a:ext cx="717581" cy="882019"/>
            <a:chOff x="10350876" y="4254671"/>
            <a:chExt cx="717581" cy="882019"/>
          </a:xfrm>
        </p:grpSpPr>
        <p:sp>
          <p:nvSpPr>
            <p:cNvPr id="69" name="Title 1">
              <a:extLst>
                <a:ext uri="{FF2B5EF4-FFF2-40B4-BE49-F238E27FC236}">
                  <a16:creationId xmlns:a16="http://schemas.microsoft.com/office/drawing/2014/main" id="{07518B0D-FAA4-884C-922D-8A2E4C944063}"/>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Database for MySQL</a:t>
              </a:r>
            </a:p>
          </p:txBody>
        </p:sp>
        <p:grpSp>
          <p:nvGrpSpPr>
            <p:cNvPr id="70" name="Group 69">
              <a:extLst>
                <a:ext uri="{FF2B5EF4-FFF2-40B4-BE49-F238E27FC236}">
                  <a16:creationId xmlns:a16="http://schemas.microsoft.com/office/drawing/2014/main" id="{6B757C42-C97C-114B-A233-FD70C18913D7}"/>
                </a:ext>
              </a:extLst>
            </p:cNvPr>
            <p:cNvGrpSpPr/>
            <p:nvPr/>
          </p:nvGrpSpPr>
          <p:grpSpPr>
            <a:xfrm>
              <a:off x="10444490" y="4606338"/>
              <a:ext cx="530352" cy="530352"/>
              <a:chOff x="9134176" y="3945754"/>
              <a:chExt cx="530352" cy="530352"/>
            </a:xfrm>
          </p:grpSpPr>
          <p:sp>
            <p:nvSpPr>
              <p:cNvPr id="71" name="Rectangle: Rounded Corners 131">
                <a:extLst>
                  <a:ext uri="{FF2B5EF4-FFF2-40B4-BE49-F238E27FC236}">
                    <a16:creationId xmlns:a16="http://schemas.microsoft.com/office/drawing/2014/main" id="{799C6B61-2028-B341-A18F-E928F86CB8B0}"/>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119">
                <a:extLst>
                  <a:ext uri="{FF2B5EF4-FFF2-40B4-BE49-F238E27FC236}">
                    <a16:creationId xmlns:a16="http://schemas.microsoft.com/office/drawing/2014/main" id="{27608023-BFC2-E548-BC9E-6CE0809698CD}"/>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73" name="Straight Arrow Connector 72">
            <a:extLst>
              <a:ext uri="{FF2B5EF4-FFF2-40B4-BE49-F238E27FC236}">
                <a16:creationId xmlns:a16="http://schemas.microsoft.com/office/drawing/2014/main" id="{9FA867A4-BFC7-5C43-986A-3A6CFE0AEFF9}"/>
              </a:ext>
            </a:extLst>
          </p:cNvPr>
          <p:cNvCxnSpPr>
            <a:cxnSpLocks/>
            <a:stCxn id="48" idx="3"/>
            <a:endCxn id="71" idx="1"/>
          </p:cNvCxnSpPr>
          <p:nvPr/>
        </p:nvCxnSpPr>
        <p:spPr>
          <a:xfrm>
            <a:off x="9283202" y="5294841"/>
            <a:ext cx="116128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134662C-C0D4-A349-BC50-BEE37A153D3E}"/>
              </a:ext>
            </a:extLst>
          </p:cNvPr>
          <p:cNvSpPr txBox="1">
            <a:spLocks/>
          </p:cNvSpPr>
          <p:nvPr/>
        </p:nvSpPr>
        <p:spPr>
          <a:xfrm>
            <a:off x="9475041" y="5141875"/>
            <a:ext cx="687552" cy="305932"/>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OSBA</a:t>
            </a:r>
          </a:p>
        </p:txBody>
      </p:sp>
      <p:sp>
        <p:nvSpPr>
          <p:cNvPr id="75" name="Title 1">
            <a:extLst>
              <a:ext uri="{FF2B5EF4-FFF2-40B4-BE49-F238E27FC236}">
                <a16:creationId xmlns:a16="http://schemas.microsoft.com/office/drawing/2014/main" id="{87EF908E-3C9D-B941-A56A-BB085B0D3C3E}"/>
              </a:ext>
            </a:extLst>
          </p:cNvPr>
          <p:cNvSpPr txBox="1">
            <a:spLocks/>
          </p:cNvSpPr>
          <p:nvPr/>
        </p:nvSpPr>
        <p:spPr>
          <a:xfrm>
            <a:off x="7370017" y="4883360"/>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6" name="Graphic 75">
            <a:extLst>
              <a:ext uri="{FF2B5EF4-FFF2-40B4-BE49-F238E27FC236}">
                <a16:creationId xmlns:a16="http://schemas.microsoft.com/office/drawing/2014/main" id="{7FBFE450-4454-2248-AB36-3745AC5868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1585" y="5036762"/>
            <a:ext cx="488215" cy="488215"/>
          </a:xfrm>
          <a:prstGeom prst="rect">
            <a:avLst/>
          </a:prstGeom>
        </p:spPr>
      </p:pic>
      <p:sp>
        <p:nvSpPr>
          <p:cNvPr id="77" name="Title 1">
            <a:extLst>
              <a:ext uri="{FF2B5EF4-FFF2-40B4-BE49-F238E27FC236}">
                <a16:creationId xmlns:a16="http://schemas.microsoft.com/office/drawing/2014/main" id="{FC1A0C0A-1ED7-0546-88EC-95E1D43F8A6E}"/>
              </a:ext>
            </a:extLst>
          </p:cNvPr>
          <p:cNvSpPr txBox="1">
            <a:spLocks/>
          </p:cNvSpPr>
          <p:nvPr/>
        </p:nvSpPr>
        <p:spPr>
          <a:xfrm>
            <a:off x="7406096" y="4547014"/>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t>
            </a:r>
            <a:r>
              <a:rPr lang="en-US"/>
              <a:t>Pipelines</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78" name="Straight Connector 77">
            <a:extLst>
              <a:ext uri="{FF2B5EF4-FFF2-40B4-BE49-F238E27FC236}">
                <a16:creationId xmlns:a16="http://schemas.microsoft.com/office/drawing/2014/main" id="{1C3A4DEF-F2B5-D74F-BCC8-BE3BFCE2F6D1}"/>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Isosceles Triangle 18">
            <a:extLst>
              <a:ext uri="{FF2B5EF4-FFF2-40B4-BE49-F238E27FC236}">
                <a16:creationId xmlns:a16="http://schemas.microsoft.com/office/drawing/2014/main" id="{95356467-4201-8C4B-B94A-2557D8369509}"/>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DE9CCC2-7300-EC44-9F64-4F741B620AE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81" name="Rectangle 80">
            <a:extLst>
              <a:ext uri="{FF2B5EF4-FFF2-40B4-BE49-F238E27FC236}">
                <a16:creationId xmlns:a16="http://schemas.microsoft.com/office/drawing/2014/main" id="{B7819F07-4826-A04A-B4F5-85D2F4289FD8}"/>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82" name="Rectangle 81">
            <a:extLst>
              <a:ext uri="{FF2B5EF4-FFF2-40B4-BE49-F238E27FC236}">
                <a16:creationId xmlns:a16="http://schemas.microsoft.com/office/drawing/2014/main" id="{671B5872-1008-D740-8C24-D0163D0B8BDB}"/>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83" name="Brain_3" title="Icon of a brain">
            <a:extLst>
              <a:ext uri="{FF2B5EF4-FFF2-40B4-BE49-F238E27FC236}">
                <a16:creationId xmlns:a16="http://schemas.microsoft.com/office/drawing/2014/main" id="{AF0E09F5-492D-D946-8EEF-B8749E118F2D}"/>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1C892957-0411-B645-B163-B9C6413044D9}"/>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85" name="IoT" title="Icon of five circles that all connect to a center circle">
            <a:extLst>
              <a:ext uri="{FF2B5EF4-FFF2-40B4-BE49-F238E27FC236}">
                <a16:creationId xmlns:a16="http://schemas.microsoft.com/office/drawing/2014/main" id="{B6A43077-F029-6944-B3F0-D41794F7AB3A}"/>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Relationship_F003" title="Icon of three boxes connected by lines">
            <a:extLst>
              <a:ext uri="{FF2B5EF4-FFF2-40B4-BE49-F238E27FC236}">
                <a16:creationId xmlns:a16="http://schemas.microsoft.com/office/drawing/2014/main" id="{D9A21656-70F3-0B46-99F0-495BC695664E}"/>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C956BD27-8B98-4644-9144-825C3583392B}"/>
              </a:ext>
            </a:extLst>
          </p:cNvPr>
          <p:cNvGrpSpPr/>
          <p:nvPr/>
        </p:nvGrpSpPr>
        <p:grpSpPr>
          <a:xfrm>
            <a:off x="605404" y="143970"/>
            <a:ext cx="842038" cy="526294"/>
            <a:chOff x="2473324" y="3092343"/>
            <a:chExt cx="1138048" cy="711307"/>
          </a:xfrm>
        </p:grpSpPr>
        <p:grpSp>
          <p:nvGrpSpPr>
            <p:cNvPr id="88" name="Group 87">
              <a:extLst>
                <a:ext uri="{FF2B5EF4-FFF2-40B4-BE49-F238E27FC236}">
                  <a16:creationId xmlns:a16="http://schemas.microsoft.com/office/drawing/2014/main" id="{F86A29C2-2C66-6943-B828-63257415CB62}"/>
                </a:ext>
              </a:extLst>
            </p:cNvPr>
            <p:cNvGrpSpPr/>
            <p:nvPr/>
          </p:nvGrpSpPr>
          <p:grpSpPr>
            <a:xfrm>
              <a:off x="2688643" y="3092343"/>
              <a:ext cx="922729" cy="200438"/>
              <a:chOff x="2688643" y="3092343"/>
              <a:chExt cx="922729" cy="200438"/>
            </a:xfrm>
          </p:grpSpPr>
          <p:sp>
            <p:nvSpPr>
              <p:cNvPr id="96" name="Freeform: Shape 44">
                <a:extLst>
                  <a:ext uri="{FF2B5EF4-FFF2-40B4-BE49-F238E27FC236}">
                    <a16:creationId xmlns:a16="http://schemas.microsoft.com/office/drawing/2014/main" id="{BA4C9E4E-7CFD-4E46-BCB0-81460344082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45">
                <a:extLst>
                  <a:ext uri="{FF2B5EF4-FFF2-40B4-BE49-F238E27FC236}">
                    <a16:creationId xmlns:a16="http://schemas.microsoft.com/office/drawing/2014/main" id="{5CC10147-4B47-9C4F-8386-079770590FD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46">
                <a:extLst>
                  <a:ext uri="{FF2B5EF4-FFF2-40B4-BE49-F238E27FC236}">
                    <a16:creationId xmlns:a16="http://schemas.microsoft.com/office/drawing/2014/main" id="{FCE92E34-2B43-7B46-8BAE-D7A8F73F6DC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47">
                <a:extLst>
                  <a:ext uri="{FF2B5EF4-FFF2-40B4-BE49-F238E27FC236}">
                    <a16:creationId xmlns:a16="http://schemas.microsoft.com/office/drawing/2014/main" id="{27E4C798-4EF1-774A-BC2B-21F238E23E9B}"/>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33">
              <a:extLst>
                <a:ext uri="{FF2B5EF4-FFF2-40B4-BE49-F238E27FC236}">
                  <a16:creationId xmlns:a16="http://schemas.microsoft.com/office/drawing/2014/main" id="{A5D81DC0-B0FA-4743-B083-9672D77ED7CE}"/>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17F41D83-B864-5949-BB9F-1329616CB0A6}"/>
                </a:ext>
              </a:extLst>
            </p:cNvPr>
            <p:cNvGrpSpPr/>
            <p:nvPr/>
          </p:nvGrpSpPr>
          <p:grpSpPr>
            <a:xfrm>
              <a:off x="3062706" y="3298775"/>
              <a:ext cx="426743" cy="200438"/>
              <a:chOff x="3062706" y="3308474"/>
              <a:chExt cx="426743" cy="200438"/>
            </a:xfrm>
          </p:grpSpPr>
          <p:sp>
            <p:nvSpPr>
              <p:cNvPr id="94" name="Freeform: Shape 42">
                <a:extLst>
                  <a:ext uri="{FF2B5EF4-FFF2-40B4-BE49-F238E27FC236}">
                    <a16:creationId xmlns:a16="http://schemas.microsoft.com/office/drawing/2014/main" id="{B068467F-9355-B74A-8FCE-73BFF63B301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F7FB7B-EE29-CF4B-B1F7-ADF80458498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1" name="Freeform: Shape 35">
              <a:extLst>
                <a:ext uri="{FF2B5EF4-FFF2-40B4-BE49-F238E27FC236}">
                  <a16:creationId xmlns:a16="http://schemas.microsoft.com/office/drawing/2014/main" id="{1C5D1847-462E-F745-95A0-CF0F5FBE978C}"/>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D26005A8-0BEE-0B49-84DB-DC83E8256A4D}"/>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F036F505-01B6-A047-B1C2-60083934FA82}"/>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959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Microservices: for faster app development</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Independent deployments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Improved scale and resource utilization per service</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Smaller, focused teams</a:t>
            </a:r>
          </a:p>
        </p:txBody>
      </p:sp>
      <p:sp>
        <p:nvSpPr>
          <p:cNvPr id="71" name="Rectangle: Rounded Corners 70">
            <a:extLst>
              <a:ext uri="{FF2B5EF4-FFF2-40B4-BE49-F238E27FC236}">
                <a16:creationId xmlns:a16="http://schemas.microsoft.com/office/drawing/2014/main" id="{E53F4F74-A244-4167-BA1F-FF4DC1A9F205}"/>
              </a:ext>
            </a:extLst>
          </p:cNvPr>
          <p:cNvSpPr/>
          <p:nvPr/>
        </p:nvSpPr>
        <p:spPr bwMode="auto">
          <a:xfrm>
            <a:off x="5241102" y="28068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Rectangle: Rounded Corners 71">
            <a:extLst>
              <a:ext uri="{FF2B5EF4-FFF2-40B4-BE49-F238E27FC236}">
                <a16:creationId xmlns:a16="http://schemas.microsoft.com/office/drawing/2014/main" id="{1454BF83-E407-46E0-BEC7-4A2811C41C13}"/>
              </a:ext>
            </a:extLst>
          </p:cNvPr>
          <p:cNvSpPr/>
          <p:nvPr/>
        </p:nvSpPr>
        <p:spPr bwMode="auto">
          <a:xfrm>
            <a:off x="7519039" y="28068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Rectangle: Rounded Corners 73">
            <a:extLst>
              <a:ext uri="{FF2B5EF4-FFF2-40B4-BE49-F238E27FC236}">
                <a16:creationId xmlns:a16="http://schemas.microsoft.com/office/drawing/2014/main" id="{F08A8824-45BB-4C0D-A0E8-CC1DCDB268F6}"/>
              </a:ext>
            </a:extLst>
          </p:cNvPr>
          <p:cNvSpPr/>
          <p:nvPr/>
        </p:nvSpPr>
        <p:spPr>
          <a:xfrm>
            <a:off x="5418121" y="47766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Rounded Corners 74">
            <a:extLst>
              <a:ext uri="{FF2B5EF4-FFF2-40B4-BE49-F238E27FC236}">
                <a16:creationId xmlns:a16="http://schemas.microsoft.com/office/drawing/2014/main" id="{09B26120-9706-4688-A19A-990E69F4EA65}"/>
              </a:ext>
            </a:extLst>
          </p:cNvPr>
          <p:cNvSpPr/>
          <p:nvPr/>
        </p:nvSpPr>
        <p:spPr>
          <a:xfrm>
            <a:off x="5418121" y="53637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Rounded Corners 75">
            <a:extLst>
              <a:ext uri="{FF2B5EF4-FFF2-40B4-BE49-F238E27FC236}">
                <a16:creationId xmlns:a16="http://schemas.microsoft.com/office/drawing/2014/main" id="{BE8FFFA3-AB6C-4276-953B-938B98A097CC}"/>
              </a:ext>
            </a:extLst>
          </p:cNvPr>
          <p:cNvSpPr/>
          <p:nvPr/>
        </p:nvSpPr>
        <p:spPr>
          <a:xfrm>
            <a:off x="5418121" y="59551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F90093C-76CD-4515-9B3C-6A65DAF786E0}"/>
              </a:ext>
            </a:extLst>
          </p:cNvPr>
          <p:cNvSpPr/>
          <p:nvPr/>
        </p:nvSpPr>
        <p:spPr>
          <a:xfrm>
            <a:off x="5418121" y="41939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16AE3BDF-61C2-4493-97E9-1C3677818848}"/>
              </a:ext>
            </a:extLst>
          </p:cNvPr>
          <p:cNvSpPr/>
          <p:nvPr/>
        </p:nvSpPr>
        <p:spPr>
          <a:xfrm>
            <a:off x="8256213" y="41646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28C8EA80-4958-4A0F-A017-ABE06DB9A17F}"/>
              </a:ext>
            </a:extLst>
          </p:cNvPr>
          <p:cNvSpPr/>
          <p:nvPr/>
        </p:nvSpPr>
        <p:spPr>
          <a:xfrm>
            <a:off x="9605141"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EE858F37-02D8-4BD6-AD93-D5CFBB2EBFB9}"/>
              </a:ext>
            </a:extLst>
          </p:cNvPr>
          <p:cNvSpPr/>
          <p:nvPr/>
        </p:nvSpPr>
        <p:spPr>
          <a:xfrm>
            <a:off x="9670137"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8EB8EF03-437F-43C7-924F-B0A29407E03E}"/>
              </a:ext>
            </a:extLst>
          </p:cNvPr>
          <p:cNvSpPr/>
          <p:nvPr/>
        </p:nvSpPr>
        <p:spPr>
          <a:xfrm>
            <a:off x="10619071"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66C0B8A0-AD2D-4B07-8AC4-4E099041123F}"/>
              </a:ext>
            </a:extLst>
          </p:cNvPr>
          <p:cNvSpPr/>
          <p:nvPr/>
        </p:nvSpPr>
        <p:spPr>
          <a:xfrm>
            <a:off x="10619071"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044CCCC1-5ABF-4773-83BB-098C39E3B81E}"/>
              </a:ext>
            </a:extLst>
          </p:cNvPr>
          <p:cNvSpPr/>
          <p:nvPr/>
        </p:nvSpPr>
        <p:spPr>
          <a:xfrm>
            <a:off x="10619071"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344A99E5-DB69-4A70-9253-7C552F9E7108}"/>
              </a:ext>
            </a:extLst>
          </p:cNvPr>
          <p:cNvSpPr/>
          <p:nvPr/>
        </p:nvSpPr>
        <p:spPr>
          <a:xfrm>
            <a:off x="9605141"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550F4F1B-CA0D-4587-9AA6-28A08B11BF79}"/>
              </a:ext>
            </a:extLst>
          </p:cNvPr>
          <p:cNvSpPr/>
          <p:nvPr/>
        </p:nvSpPr>
        <p:spPr>
          <a:xfrm>
            <a:off x="9670137"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43467697-FD9D-4FA8-AA23-9A33FF573E4B}"/>
              </a:ext>
            </a:extLst>
          </p:cNvPr>
          <p:cNvSpPr/>
          <p:nvPr/>
        </p:nvSpPr>
        <p:spPr>
          <a:xfrm>
            <a:off x="10619071"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EA39D293-7076-4BC7-B7AE-815F1FF46464}"/>
              </a:ext>
            </a:extLst>
          </p:cNvPr>
          <p:cNvSpPr/>
          <p:nvPr/>
        </p:nvSpPr>
        <p:spPr>
          <a:xfrm>
            <a:off x="10619071"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Rounded Corners 114">
            <a:extLst>
              <a:ext uri="{FF2B5EF4-FFF2-40B4-BE49-F238E27FC236}">
                <a16:creationId xmlns:a16="http://schemas.microsoft.com/office/drawing/2014/main" id="{9D14E50A-7278-4AF0-BFB8-1E7C46F17A8D}"/>
              </a:ext>
            </a:extLst>
          </p:cNvPr>
          <p:cNvSpPr/>
          <p:nvPr/>
        </p:nvSpPr>
        <p:spPr>
          <a:xfrm>
            <a:off x="10619071"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DB090FB7-85CE-4A0A-AAD6-099463124C5C}"/>
              </a:ext>
            </a:extLst>
          </p:cNvPr>
          <p:cNvSpPr/>
          <p:nvPr/>
        </p:nvSpPr>
        <p:spPr>
          <a:xfrm>
            <a:off x="7723313"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9D966404-8E41-4AC6-9B75-C95D3C30BA60}"/>
              </a:ext>
            </a:extLst>
          </p:cNvPr>
          <p:cNvSpPr/>
          <p:nvPr/>
        </p:nvSpPr>
        <p:spPr>
          <a:xfrm>
            <a:off x="7788310"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Rounded Corners 117">
            <a:extLst>
              <a:ext uri="{FF2B5EF4-FFF2-40B4-BE49-F238E27FC236}">
                <a16:creationId xmlns:a16="http://schemas.microsoft.com/office/drawing/2014/main" id="{85A9BA7D-0608-410B-888D-C7485CAD5B9A}"/>
              </a:ext>
            </a:extLst>
          </p:cNvPr>
          <p:cNvSpPr/>
          <p:nvPr/>
        </p:nvSpPr>
        <p:spPr>
          <a:xfrm>
            <a:off x="8737244"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88945AB9-6C25-4B22-BCC7-A540ECF22437}"/>
              </a:ext>
            </a:extLst>
          </p:cNvPr>
          <p:cNvSpPr/>
          <p:nvPr/>
        </p:nvSpPr>
        <p:spPr>
          <a:xfrm>
            <a:off x="8737244"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29F0DCCB-8E0C-4AB3-A485-FEADFF0B1D62}"/>
              </a:ext>
            </a:extLst>
          </p:cNvPr>
          <p:cNvSpPr/>
          <p:nvPr/>
        </p:nvSpPr>
        <p:spPr>
          <a:xfrm>
            <a:off x="8737244"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CC5741AF-8789-41B4-B5CC-816360BC3EEA}"/>
              </a:ext>
            </a:extLst>
          </p:cNvPr>
          <p:cNvSpPr/>
          <p:nvPr/>
        </p:nvSpPr>
        <p:spPr>
          <a:xfrm>
            <a:off x="7723313"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4F73958B-7E42-4225-803D-F4DFE6D12ADE}"/>
              </a:ext>
            </a:extLst>
          </p:cNvPr>
          <p:cNvSpPr/>
          <p:nvPr/>
        </p:nvSpPr>
        <p:spPr>
          <a:xfrm>
            <a:off x="7788310"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Rounded Corners 124">
            <a:extLst>
              <a:ext uri="{FF2B5EF4-FFF2-40B4-BE49-F238E27FC236}">
                <a16:creationId xmlns:a16="http://schemas.microsoft.com/office/drawing/2014/main" id="{EEDF587F-CE55-4298-9E34-8319B918219D}"/>
              </a:ext>
            </a:extLst>
          </p:cNvPr>
          <p:cNvSpPr/>
          <p:nvPr/>
        </p:nvSpPr>
        <p:spPr>
          <a:xfrm>
            <a:off x="8737244"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4E9C46DC-A410-4841-85CE-CB2D910FDF89}"/>
              </a:ext>
            </a:extLst>
          </p:cNvPr>
          <p:cNvSpPr/>
          <p:nvPr/>
        </p:nvSpPr>
        <p:spPr>
          <a:xfrm>
            <a:off x="8737244"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Rounded Corners 126">
            <a:extLst>
              <a:ext uri="{FF2B5EF4-FFF2-40B4-BE49-F238E27FC236}">
                <a16:creationId xmlns:a16="http://schemas.microsoft.com/office/drawing/2014/main" id="{72CD2C4A-AA46-4A41-8365-C6EF1EEDE5A6}"/>
              </a:ext>
            </a:extLst>
          </p:cNvPr>
          <p:cNvSpPr/>
          <p:nvPr/>
        </p:nvSpPr>
        <p:spPr>
          <a:xfrm>
            <a:off x="8737244"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5FD0015-688F-41D7-A4A4-78A9055C51F7}"/>
              </a:ext>
            </a:extLst>
          </p:cNvPr>
          <p:cNvSpPr/>
          <p:nvPr/>
        </p:nvSpPr>
        <p:spPr>
          <a:xfrm>
            <a:off x="5661892" y="22958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29" name="Group 128">
            <a:extLst>
              <a:ext uri="{FF2B5EF4-FFF2-40B4-BE49-F238E27FC236}">
                <a16:creationId xmlns:a16="http://schemas.microsoft.com/office/drawing/2014/main" id="{8BBD0E47-537C-4471-8B6E-7130FABCECCB}"/>
              </a:ext>
            </a:extLst>
          </p:cNvPr>
          <p:cNvGrpSpPr/>
          <p:nvPr/>
        </p:nvGrpSpPr>
        <p:grpSpPr>
          <a:xfrm>
            <a:off x="5756078" y="3128866"/>
            <a:ext cx="781767" cy="781767"/>
            <a:chOff x="3829879" y="2544417"/>
            <a:chExt cx="781878" cy="781878"/>
          </a:xfrm>
        </p:grpSpPr>
        <p:sp>
          <p:nvSpPr>
            <p:cNvPr id="131" name="Rectangle: Rounded Corners 130">
              <a:extLst>
                <a:ext uri="{FF2B5EF4-FFF2-40B4-BE49-F238E27FC236}">
                  <a16:creationId xmlns:a16="http://schemas.microsoft.com/office/drawing/2014/main" id="{5DBF4B37-3AC2-4A08-BC43-208137C733A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19D24E63-2295-4DFB-B48D-8B56AFE8425F}"/>
                </a:ext>
              </a:extLst>
            </p:cNvPr>
            <p:cNvGrpSpPr/>
            <p:nvPr/>
          </p:nvGrpSpPr>
          <p:grpSpPr>
            <a:xfrm>
              <a:off x="3962757" y="2717377"/>
              <a:ext cx="516122" cy="435958"/>
              <a:chOff x="3958213" y="2687192"/>
              <a:chExt cx="516122" cy="435958"/>
            </a:xfrm>
          </p:grpSpPr>
          <p:grpSp>
            <p:nvGrpSpPr>
              <p:cNvPr id="134" name="Group 133">
                <a:extLst>
                  <a:ext uri="{FF2B5EF4-FFF2-40B4-BE49-F238E27FC236}">
                    <a16:creationId xmlns:a16="http://schemas.microsoft.com/office/drawing/2014/main" id="{579CD452-528F-48F0-983A-A054174D04F2}"/>
                  </a:ext>
                </a:extLst>
              </p:cNvPr>
              <p:cNvGrpSpPr/>
              <p:nvPr/>
            </p:nvGrpSpPr>
            <p:grpSpPr>
              <a:xfrm>
                <a:off x="4101974" y="2687192"/>
                <a:ext cx="228600" cy="228600"/>
                <a:chOff x="6614096" y="3386015"/>
                <a:chExt cx="182880" cy="182880"/>
              </a:xfrm>
            </p:grpSpPr>
            <p:sp>
              <p:nvSpPr>
                <p:cNvPr id="141" name="Oval 140">
                  <a:extLst>
                    <a:ext uri="{FF2B5EF4-FFF2-40B4-BE49-F238E27FC236}">
                      <a16:creationId xmlns:a16="http://schemas.microsoft.com/office/drawing/2014/main" id="{809469FE-A4C1-42CB-9220-82D3C2D6DC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44E29CCC-92FD-4BFC-A2A9-0D3E54850A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B41A1BD7-3DCA-4FBF-BE8D-56121D4B4B84}"/>
                  </a:ext>
                </a:extLst>
              </p:cNvPr>
              <p:cNvGrpSpPr/>
              <p:nvPr/>
            </p:nvGrpSpPr>
            <p:grpSpPr>
              <a:xfrm>
                <a:off x="3958213" y="2894550"/>
                <a:ext cx="228600" cy="228600"/>
                <a:chOff x="6614096" y="3386015"/>
                <a:chExt cx="182880" cy="182880"/>
              </a:xfrm>
            </p:grpSpPr>
            <p:sp>
              <p:nvSpPr>
                <p:cNvPr id="139" name="Oval 138">
                  <a:extLst>
                    <a:ext uri="{FF2B5EF4-FFF2-40B4-BE49-F238E27FC236}">
                      <a16:creationId xmlns:a16="http://schemas.microsoft.com/office/drawing/2014/main" id="{269F4B48-1D6E-4C74-8265-1D90D3F40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8608BDAD-6174-4949-B997-40EFD474AB6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B32DABF7-3618-415C-97C3-DDC8CA3E32EF}"/>
                  </a:ext>
                </a:extLst>
              </p:cNvPr>
              <p:cNvGrpSpPr/>
              <p:nvPr/>
            </p:nvGrpSpPr>
            <p:grpSpPr>
              <a:xfrm>
                <a:off x="4245735" y="2894550"/>
                <a:ext cx="228600" cy="228600"/>
                <a:chOff x="6614096" y="3386015"/>
                <a:chExt cx="182880" cy="182880"/>
              </a:xfrm>
            </p:grpSpPr>
            <p:sp>
              <p:nvSpPr>
                <p:cNvPr id="137" name="Oval 136">
                  <a:extLst>
                    <a:ext uri="{FF2B5EF4-FFF2-40B4-BE49-F238E27FC236}">
                      <a16:creationId xmlns:a16="http://schemas.microsoft.com/office/drawing/2014/main" id="{00B5E806-7ADF-4888-8A3D-B3ABAEF3C9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7D20AC56-D3E6-481B-8EAF-17963ADD65A8}"/>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48" name="Rectangle 147">
            <a:extLst>
              <a:ext uri="{FF2B5EF4-FFF2-40B4-BE49-F238E27FC236}">
                <a16:creationId xmlns:a16="http://schemas.microsoft.com/office/drawing/2014/main" id="{5340A62F-DFA0-4ABE-972C-C74D81DF35A4}"/>
              </a:ext>
            </a:extLst>
          </p:cNvPr>
          <p:cNvSpPr/>
          <p:nvPr/>
        </p:nvSpPr>
        <p:spPr>
          <a:xfrm>
            <a:off x="5940815" y="28547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000000"/>
                </a:solidFill>
                <a:effectLst/>
                <a:uLnTx/>
                <a:uFillTx/>
                <a:latin typeface="Segoe UI"/>
                <a:ea typeface="+mn-ea"/>
                <a:cs typeface="+mn-cs"/>
              </a:rPr>
              <a:t>App</a:t>
            </a:r>
          </a:p>
        </p:txBody>
      </p:sp>
      <p:sp>
        <p:nvSpPr>
          <p:cNvPr id="150" name="Rectangle: Rounded Corners 149">
            <a:extLst>
              <a:ext uri="{FF2B5EF4-FFF2-40B4-BE49-F238E27FC236}">
                <a16:creationId xmlns:a16="http://schemas.microsoft.com/office/drawing/2014/main" id="{3A69BAFC-F172-4475-8D3A-23D6BA6271F4}"/>
              </a:ext>
            </a:extLst>
          </p:cNvPr>
          <p:cNvSpPr/>
          <p:nvPr/>
        </p:nvSpPr>
        <p:spPr>
          <a:xfrm>
            <a:off x="8325578"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CD8E5008-215F-41CD-A48E-B277EB61F096}"/>
              </a:ext>
            </a:extLst>
          </p:cNvPr>
          <p:cNvGrpSpPr/>
          <p:nvPr/>
        </p:nvGrpSpPr>
        <p:grpSpPr>
          <a:xfrm>
            <a:off x="8602178" y="3299707"/>
            <a:ext cx="228568" cy="228568"/>
            <a:chOff x="6614096" y="3386015"/>
            <a:chExt cx="182880" cy="182880"/>
          </a:xfrm>
        </p:grpSpPr>
        <p:sp>
          <p:nvSpPr>
            <p:cNvPr id="152" name="Oval 151">
              <a:extLst>
                <a:ext uri="{FF2B5EF4-FFF2-40B4-BE49-F238E27FC236}">
                  <a16:creationId xmlns:a16="http://schemas.microsoft.com/office/drawing/2014/main" id="{07179730-2603-4A75-8AEE-C530A5770DE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1CEDD025-0736-427E-A012-9B5F2D139A2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D6035B70-8968-4BE8-961E-03C4EF490489}"/>
              </a:ext>
            </a:extLst>
          </p:cNvPr>
          <p:cNvGrpSpPr/>
          <p:nvPr/>
        </p:nvGrpSpPr>
        <p:grpSpPr>
          <a:xfrm>
            <a:off x="8458437" y="3507036"/>
            <a:ext cx="228568" cy="228568"/>
            <a:chOff x="6614096" y="3386015"/>
            <a:chExt cx="182880" cy="182880"/>
          </a:xfrm>
        </p:grpSpPr>
        <p:sp>
          <p:nvSpPr>
            <p:cNvPr id="155" name="Oval 154">
              <a:extLst>
                <a:ext uri="{FF2B5EF4-FFF2-40B4-BE49-F238E27FC236}">
                  <a16:creationId xmlns:a16="http://schemas.microsoft.com/office/drawing/2014/main" id="{56FEE992-D2B4-4FAD-928F-5708873F4A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B87EF56F-9D57-4C7D-91F3-6C5469BFF96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FC56B528-57B1-4F83-B6D8-72B3FE424EB9}"/>
              </a:ext>
            </a:extLst>
          </p:cNvPr>
          <p:cNvGrpSpPr/>
          <p:nvPr/>
        </p:nvGrpSpPr>
        <p:grpSpPr>
          <a:xfrm>
            <a:off x="8745918" y="3507036"/>
            <a:ext cx="228568" cy="228568"/>
            <a:chOff x="6614096" y="3386015"/>
            <a:chExt cx="182880" cy="182880"/>
          </a:xfrm>
        </p:grpSpPr>
        <p:sp>
          <p:nvSpPr>
            <p:cNvPr id="158" name="Oval 157">
              <a:extLst>
                <a:ext uri="{FF2B5EF4-FFF2-40B4-BE49-F238E27FC236}">
                  <a16:creationId xmlns:a16="http://schemas.microsoft.com/office/drawing/2014/main" id="{EAEDFAAC-3FFB-4349-933F-D4CA6FBCF9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D6EEB2A7-3DD4-4CBD-995E-8A92A243DBB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Rectangle: Rounded Corners 159">
            <a:extLst>
              <a:ext uri="{FF2B5EF4-FFF2-40B4-BE49-F238E27FC236}">
                <a16:creationId xmlns:a16="http://schemas.microsoft.com/office/drawing/2014/main" id="{E31471B1-85D4-4AB6-B24B-ADDC29E98B1B}"/>
              </a:ext>
            </a:extLst>
          </p:cNvPr>
          <p:cNvSpPr/>
          <p:nvPr/>
        </p:nvSpPr>
        <p:spPr>
          <a:xfrm>
            <a:off x="9630732"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AD78B8FE-7609-4C36-9B39-22C260C2FFF3}"/>
              </a:ext>
            </a:extLst>
          </p:cNvPr>
          <p:cNvGrpSpPr/>
          <p:nvPr/>
        </p:nvGrpSpPr>
        <p:grpSpPr>
          <a:xfrm>
            <a:off x="9907332" y="3299707"/>
            <a:ext cx="228568" cy="228568"/>
            <a:chOff x="6614096" y="3386015"/>
            <a:chExt cx="182880" cy="182880"/>
          </a:xfrm>
        </p:grpSpPr>
        <p:sp>
          <p:nvSpPr>
            <p:cNvPr id="162" name="Oval 161">
              <a:extLst>
                <a:ext uri="{FF2B5EF4-FFF2-40B4-BE49-F238E27FC236}">
                  <a16:creationId xmlns:a16="http://schemas.microsoft.com/office/drawing/2014/main" id="{D82C4709-15FC-408B-BD86-E5A92739D3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1C9FC61D-078B-4134-9ED1-68AAA101FAF0}"/>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95F4C9-7BC8-4C9E-B4AD-93159D54B9B0}"/>
              </a:ext>
            </a:extLst>
          </p:cNvPr>
          <p:cNvGrpSpPr/>
          <p:nvPr/>
        </p:nvGrpSpPr>
        <p:grpSpPr>
          <a:xfrm>
            <a:off x="9763591" y="3507036"/>
            <a:ext cx="228568" cy="228568"/>
            <a:chOff x="6614096" y="3386015"/>
            <a:chExt cx="182880" cy="182880"/>
          </a:xfrm>
        </p:grpSpPr>
        <p:sp>
          <p:nvSpPr>
            <p:cNvPr id="165" name="Oval 164">
              <a:extLst>
                <a:ext uri="{FF2B5EF4-FFF2-40B4-BE49-F238E27FC236}">
                  <a16:creationId xmlns:a16="http://schemas.microsoft.com/office/drawing/2014/main" id="{F24F0BBD-357E-44D6-8703-9D5C83ADAA5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165">
              <a:extLst>
                <a:ext uri="{FF2B5EF4-FFF2-40B4-BE49-F238E27FC236}">
                  <a16:creationId xmlns:a16="http://schemas.microsoft.com/office/drawing/2014/main" id="{78FCFC1E-4A69-4424-99D8-5FA9ECB3329B}"/>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C2AB138-A45C-422A-939E-EFA4F02965B0}"/>
              </a:ext>
            </a:extLst>
          </p:cNvPr>
          <p:cNvGrpSpPr/>
          <p:nvPr/>
        </p:nvGrpSpPr>
        <p:grpSpPr>
          <a:xfrm>
            <a:off x="10051072" y="3507036"/>
            <a:ext cx="228568" cy="228568"/>
            <a:chOff x="6614096" y="3386015"/>
            <a:chExt cx="182880" cy="182880"/>
          </a:xfrm>
        </p:grpSpPr>
        <p:sp>
          <p:nvSpPr>
            <p:cNvPr id="168" name="Oval 167">
              <a:extLst>
                <a:ext uri="{FF2B5EF4-FFF2-40B4-BE49-F238E27FC236}">
                  <a16:creationId xmlns:a16="http://schemas.microsoft.com/office/drawing/2014/main" id="{1F26FF05-4022-4DD7-92F1-9839B35886A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168">
              <a:extLst>
                <a:ext uri="{FF2B5EF4-FFF2-40B4-BE49-F238E27FC236}">
                  <a16:creationId xmlns:a16="http://schemas.microsoft.com/office/drawing/2014/main" id="{30F6D3AC-4BB2-4168-A70D-4F036D3F735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B7DD8BF2-D385-4A45-9BE3-2A1EAAA5D358}"/>
              </a:ext>
            </a:extLst>
          </p:cNvPr>
          <p:cNvSpPr/>
          <p:nvPr/>
        </p:nvSpPr>
        <p:spPr>
          <a:xfrm>
            <a:off x="8510314"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2" name="Rectangle 171">
            <a:extLst>
              <a:ext uri="{FF2B5EF4-FFF2-40B4-BE49-F238E27FC236}">
                <a16:creationId xmlns:a16="http://schemas.microsoft.com/office/drawing/2014/main" id="{FED0CE86-E1BE-4206-8266-815E22D4978E}"/>
              </a:ext>
            </a:extLst>
          </p:cNvPr>
          <p:cNvSpPr/>
          <p:nvPr/>
        </p:nvSpPr>
        <p:spPr>
          <a:xfrm>
            <a:off x="9815468"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3" name="Rectangle 172">
            <a:extLst>
              <a:ext uri="{FF2B5EF4-FFF2-40B4-BE49-F238E27FC236}">
                <a16:creationId xmlns:a16="http://schemas.microsoft.com/office/drawing/2014/main" id="{94054DB1-46B3-4272-B9F8-FFD937C798AB}"/>
              </a:ext>
            </a:extLst>
          </p:cNvPr>
          <p:cNvSpPr/>
          <p:nvPr/>
        </p:nvSpPr>
        <p:spPr>
          <a:xfrm>
            <a:off x="8827933" y="22958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174" name="Rectangle 173">
            <a:extLst>
              <a:ext uri="{FF2B5EF4-FFF2-40B4-BE49-F238E27FC236}">
                <a16:creationId xmlns:a16="http://schemas.microsoft.com/office/drawing/2014/main" id="{EB80962A-F9A7-4398-AE2C-70F40724E332}"/>
              </a:ext>
            </a:extLst>
          </p:cNvPr>
          <p:cNvSpPr/>
          <p:nvPr/>
        </p:nvSpPr>
        <p:spPr>
          <a:xfrm>
            <a:off x="5287463" y="24949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175" name="Rectangle 174">
            <a:extLst>
              <a:ext uri="{FF2B5EF4-FFF2-40B4-BE49-F238E27FC236}">
                <a16:creationId xmlns:a16="http://schemas.microsoft.com/office/drawing/2014/main" id="{06EC696F-7406-4F55-AEB6-E2672ED45BBE}"/>
              </a:ext>
            </a:extLst>
          </p:cNvPr>
          <p:cNvSpPr/>
          <p:nvPr/>
        </p:nvSpPr>
        <p:spPr>
          <a:xfrm>
            <a:off x="8382810" y="24949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176" name="Oval 175">
            <a:extLst>
              <a:ext uri="{FF2B5EF4-FFF2-40B4-BE49-F238E27FC236}">
                <a16:creationId xmlns:a16="http://schemas.microsoft.com/office/drawing/2014/main" id="{34FBBBC5-9A96-428A-849C-37CD58E60030}"/>
              </a:ext>
            </a:extLst>
          </p:cNvPr>
          <p:cNvSpPr/>
          <p:nvPr/>
        </p:nvSpPr>
        <p:spPr>
          <a:xfrm>
            <a:off x="5483118" y="44625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7D7912B3-0C8C-441F-98E4-1737E2876918}"/>
              </a:ext>
            </a:extLst>
          </p:cNvPr>
          <p:cNvSpPr/>
          <p:nvPr/>
        </p:nvSpPr>
        <p:spPr>
          <a:xfrm>
            <a:off x="6432052" y="44298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10C0A9BF-ABE1-4640-9FA7-EB183292895F}"/>
              </a:ext>
            </a:extLst>
          </p:cNvPr>
          <p:cNvSpPr/>
          <p:nvPr/>
        </p:nvSpPr>
        <p:spPr>
          <a:xfrm>
            <a:off x="6432052" y="45579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B40FA0EF-6774-4B45-9DC5-05E9F9B4D8D8}"/>
              </a:ext>
            </a:extLst>
          </p:cNvPr>
          <p:cNvSpPr/>
          <p:nvPr/>
        </p:nvSpPr>
        <p:spPr>
          <a:xfrm>
            <a:off x="6432052" y="44939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A35ED2C4-E90B-4B93-8C2D-0BF154477D1F}"/>
              </a:ext>
            </a:extLst>
          </p:cNvPr>
          <p:cNvSpPr/>
          <p:nvPr/>
        </p:nvSpPr>
        <p:spPr>
          <a:xfrm>
            <a:off x="5483118" y="50453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ectangle: Rounded Corners 180">
            <a:extLst>
              <a:ext uri="{FF2B5EF4-FFF2-40B4-BE49-F238E27FC236}">
                <a16:creationId xmlns:a16="http://schemas.microsoft.com/office/drawing/2014/main" id="{216FBB1F-DC33-4DD7-BCD3-B46C77C68EB2}"/>
              </a:ext>
            </a:extLst>
          </p:cNvPr>
          <p:cNvSpPr/>
          <p:nvPr/>
        </p:nvSpPr>
        <p:spPr>
          <a:xfrm>
            <a:off x="6432052" y="50126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59FDED81-210A-4B87-918A-9E7C4487661E}"/>
              </a:ext>
            </a:extLst>
          </p:cNvPr>
          <p:cNvSpPr/>
          <p:nvPr/>
        </p:nvSpPr>
        <p:spPr>
          <a:xfrm>
            <a:off x="6432052" y="51406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698F96F2-537A-4595-8FF6-2EE3FC4A78CC}"/>
              </a:ext>
            </a:extLst>
          </p:cNvPr>
          <p:cNvSpPr/>
          <p:nvPr/>
        </p:nvSpPr>
        <p:spPr>
          <a:xfrm>
            <a:off x="6432052" y="50766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E631E0DE-2EC1-4C04-822F-DF688EDA282F}"/>
              </a:ext>
            </a:extLst>
          </p:cNvPr>
          <p:cNvSpPr/>
          <p:nvPr/>
        </p:nvSpPr>
        <p:spPr>
          <a:xfrm>
            <a:off x="5483118" y="56323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C08918E8-BF14-47CE-8FD9-50F16E842E8B}"/>
              </a:ext>
            </a:extLst>
          </p:cNvPr>
          <p:cNvSpPr/>
          <p:nvPr/>
        </p:nvSpPr>
        <p:spPr>
          <a:xfrm>
            <a:off x="6432052" y="55996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Rounded Corners 185">
            <a:extLst>
              <a:ext uri="{FF2B5EF4-FFF2-40B4-BE49-F238E27FC236}">
                <a16:creationId xmlns:a16="http://schemas.microsoft.com/office/drawing/2014/main" id="{0148D69E-C68E-4D4C-AF21-AA18CD7BB2D2}"/>
              </a:ext>
            </a:extLst>
          </p:cNvPr>
          <p:cNvSpPr/>
          <p:nvPr/>
        </p:nvSpPr>
        <p:spPr>
          <a:xfrm>
            <a:off x="6432052" y="57277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C70DFB3A-F369-47BF-B403-35062813E01D}"/>
              </a:ext>
            </a:extLst>
          </p:cNvPr>
          <p:cNvSpPr/>
          <p:nvPr/>
        </p:nvSpPr>
        <p:spPr>
          <a:xfrm>
            <a:off x="6432052" y="56637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ECBC5D54-26F8-46A5-9905-E7DF88078E9A}"/>
              </a:ext>
            </a:extLst>
          </p:cNvPr>
          <p:cNvSpPr/>
          <p:nvPr/>
        </p:nvSpPr>
        <p:spPr>
          <a:xfrm>
            <a:off x="5483118" y="62237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BA780C11-B64C-4432-93CC-4DC726E88A86}"/>
              </a:ext>
            </a:extLst>
          </p:cNvPr>
          <p:cNvSpPr/>
          <p:nvPr/>
        </p:nvSpPr>
        <p:spPr>
          <a:xfrm>
            <a:off x="6432052" y="61910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4844FDF0-236E-4AF4-A02B-2AFF3B4B3029}"/>
              </a:ext>
            </a:extLst>
          </p:cNvPr>
          <p:cNvSpPr/>
          <p:nvPr/>
        </p:nvSpPr>
        <p:spPr>
          <a:xfrm>
            <a:off x="6432052" y="63191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Rounded Corners 190">
            <a:extLst>
              <a:ext uri="{FF2B5EF4-FFF2-40B4-BE49-F238E27FC236}">
                <a16:creationId xmlns:a16="http://schemas.microsoft.com/office/drawing/2014/main" id="{F425182E-A8E9-4EE8-968F-9FD6B74E325A}"/>
              </a:ext>
            </a:extLst>
          </p:cNvPr>
          <p:cNvSpPr/>
          <p:nvPr/>
        </p:nvSpPr>
        <p:spPr>
          <a:xfrm>
            <a:off x="6432052" y="62551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0EE83665-A6EB-4DEB-BF5A-94FFCACF3B68}"/>
              </a:ext>
            </a:extLst>
          </p:cNvPr>
          <p:cNvSpPr/>
          <p:nvPr/>
        </p:nvSpPr>
        <p:spPr>
          <a:xfrm>
            <a:off x="8656282" y="40784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3A199454-CFF2-46CB-9347-EC93179D2CCD}"/>
              </a:ext>
            </a:extLst>
          </p:cNvPr>
          <p:cNvSpPr/>
          <p:nvPr/>
        </p:nvSpPr>
        <p:spPr>
          <a:xfrm>
            <a:off x="8721279" y="43471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84B953E3-E734-4560-A5DA-0E0099B30C43}"/>
              </a:ext>
            </a:extLst>
          </p:cNvPr>
          <p:cNvSpPr/>
          <p:nvPr/>
        </p:nvSpPr>
        <p:spPr>
          <a:xfrm>
            <a:off x="9670213" y="43144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Rounded Corners 194">
            <a:extLst>
              <a:ext uri="{FF2B5EF4-FFF2-40B4-BE49-F238E27FC236}">
                <a16:creationId xmlns:a16="http://schemas.microsoft.com/office/drawing/2014/main" id="{53E27ED2-82A0-4443-BA89-50D60DD768CF}"/>
              </a:ext>
            </a:extLst>
          </p:cNvPr>
          <p:cNvSpPr/>
          <p:nvPr/>
        </p:nvSpPr>
        <p:spPr>
          <a:xfrm>
            <a:off x="9670213" y="44425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Rounded Corners 195">
            <a:extLst>
              <a:ext uri="{FF2B5EF4-FFF2-40B4-BE49-F238E27FC236}">
                <a16:creationId xmlns:a16="http://schemas.microsoft.com/office/drawing/2014/main" id="{642ED78D-7AAF-4A3D-AEE6-ACC8C7A459BA}"/>
              </a:ext>
            </a:extLst>
          </p:cNvPr>
          <p:cNvSpPr/>
          <p:nvPr/>
        </p:nvSpPr>
        <p:spPr>
          <a:xfrm>
            <a:off x="9670213" y="43784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7" name="Group 196">
            <a:extLst>
              <a:ext uri="{FF2B5EF4-FFF2-40B4-BE49-F238E27FC236}">
                <a16:creationId xmlns:a16="http://schemas.microsoft.com/office/drawing/2014/main" id="{594D0D3C-C485-4EDD-BA18-C74D17169091}"/>
              </a:ext>
            </a:extLst>
          </p:cNvPr>
          <p:cNvGrpSpPr/>
          <p:nvPr/>
        </p:nvGrpSpPr>
        <p:grpSpPr>
          <a:xfrm>
            <a:off x="8930955" y="4166610"/>
            <a:ext cx="137141" cy="137141"/>
            <a:chOff x="6614096" y="3386015"/>
            <a:chExt cx="182880" cy="182880"/>
          </a:xfrm>
        </p:grpSpPr>
        <p:sp>
          <p:nvSpPr>
            <p:cNvPr id="198" name="Oval 197">
              <a:extLst>
                <a:ext uri="{FF2B5EF4-FFF2-40B4-BE49-F238E27FC236}">
                  <a16:creationId xmlns:a16="http://schemas.microsoft.com/office/drawing/2014/main" id="{486A2AB0-1CE1-4D23-AB2D-D8DD61F000E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2F30DFAF-1F67-4A1A-B5F3-F8E1E1257A0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A055F174-17D7-4FAB-9B05-598A65339B69}"/>
              </a:ext>
            </a:extLst>
          </p:cNvPr>
          <p:cNvGrpSpPr/>
          <p:nvPr/>
        </p:nvGrpSpPr>
        <p:grpSpPr>
          <a:xfrm>
            <a:off x="9101394" y="4328598"/>
            <a:ext cx="137141" cy="137141"/>
            <a:chOff x="6614096" y="3386015"/>
            <a:chExt cx="182880" cy="182880"/>
          </a:xfrm>
        </p:grpSpPr>
        <p:sp>
          <p:nvSpPr>
            <p:cNvPr id="201" name="Oval 200">
              <a:extLst>
                <a:ext uri="{FF2B5EF4-FFF2-40B4-BE49-F238E27FC236}">
                  <a16:creationId xmlns:a16="http://schemas.microsoft.com/office/drawing/2014/main" id="{7F61B1E5-E15A-410C-AD04-8AC53DC4721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D0E1FE85-E8B3-4873-84C1-F734DAE7A5A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3E47BAA3-C650-4022-9227-F6F2E5839654}"/>
              </a:ext>
            </a:extLst>
          </p:cNvPr>
          <p:cNvGrpSpPr/>
          <p:nvPr/>
        </p:nvGrpSpPr>
        <p:grpSpPr>
          <a:xfrm>
            <a:off x="9442275" y="4328598"/>
            <a:ext cx="137141" cy="137141"/>
            <a:chOff x="6614096" y="3386015"/>
            <a:chExt cx="182880" cy="182880"/>
          </a:xfrm>
        </p:grpSpPr>
        <p:sp>
          <p:nvSpPr>
            <p:cNvPr id="204" name="Oval 203">
              <a:extLst>
                <a:ext uri="{FF2B5EF4-FFF2-40B4-BE49-F238E27FC236}">
                  <a16:creationId xmlns:a16="http://schemas.microsoft.com/office/drawing/2014/main" id="{D26BFE9D-C64F-4E97-A3D6-AC07856AD28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31B512B4-8E7C-4B15-BAAF-693DB1F62E9D}"/>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21F86122-69D9-4B6E-B3EA-EDA57A80A688}"/>
              </a:ext>
            </a:extLst>
          </p:cNvPr>
          <p:cNvGrpSpPr/>
          <p:nvPr/>
        </p:nvGrpSpPr>
        <p:grpSpPr>
          <a:xfrm>
            <a:off x="9271835" y="4166610"/>
            <a:ext cx="137141" cy="137141"/>
            <a:chOff x="6614096" y="3386015"/>
            <a:chExt cx="182880" cy="182880"/>
          </a:xfrm>
        </p:grpSpPr>
        <p:sp>
          <p:nvSpPr>
            <p:cNvPr id="207" name="Oval 206">
              <a:extLst>
                <a:ext uri="{FF2B5EF4-FFF2-40B4-BE49-F238E27FC236}">
                  <a16:creationId xmlns:a16="http://schemas.microsoft.com/office/drawing/2014/main" id="{D134966F-ECF6-41DB-A898-D1BC8CFD07E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207">
              <a:extLst>
                <a:ext uri="{FF2B5EF4-FFF2-40B4-BE49-F238E27FC236}">
                  <a16:creationId xmlns:a16="http://schemas.microsoft.com/office/drawing/2014/main" id="{673436AC-CE19-420C-8C36-631B2642EA6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9" name="Rectangle: Rounded Corners 208">
            <a:extLst>
              <a:ext uri="{FF2B5EF4-FFF2-40B4-BE49-F238E27FC236}">
                <a16:creationId xmlns:a16="http://schemas.microsoft.com/office/drawing/2014/main" id="{A1EBC938-3E1D-4CAE-A80D-5A3CA3BA8FCC}"/>
              </a:ext>
            </a:extLst>
          </p:cNvPr>
          <p:cNvSpPr/>
          <p:nvPr/>
        </p:nvSpPr>
        <p:spPr>
          <a:xfrm>
            <a:off x="8656282" y="60257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A9A98942-23EF-4B86-A7BE-7DB1E18D031F}"/>
              </a:ext>
            </a:extLst>
          </p:cNvPr>
          <p:cNvSpPr/>
          <p:nvPr/>
        </p:nvSpPr>
        <p:spPr>
          <a:xfrm>
            <a:off x="8721279" y="62943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Rectangle: Rounded Corners 210">
            <a:extLst>
              <a:ext uri="{FF2B5EF4-FFF2-40B4-BE49-F238E27FC236}">
                <a16:creationId xmlns:a16="http://schemas.microsoft.com/office/drawing/2014/main" id="{63C4ED87-2B1B-4AB9-A938-E56DFBC42435}"/>
              </a:ext>
            </a:extLst>
          </p:cNvPr>
          <p:cNvSpPr/>
          <p:nvPr/>
        </p:nvSpPr>
        <p:spPr>
          <a:xfrm>
            <a:off x="9670213" y="62616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7F907C8D-E888-4919-AC09-92C6A714CA15}"/>
              </a:ext>
            </a:extLst>
          </p:cNvPr>
          <p:cNvSpPr/>
          <p:nvPr/>
        </p:nvSpPr>
        <p:spPr>
          <a:xfrm>
            <a:off x="9670213" y="63897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8592073-1886-4EC1-B1D9-21A81E5E62B8}"/>
              </a:ext>
            </a:extLst>
          </p:cNvPr>
          <p:cNvSpPr/>
          <p:nvPr/>
        </p:nvSpPr>
        <p:spPr>
          <a:xfrm>
            <a:off x="9670213" y="63257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4" name="Group 213">
            <a:extLst>
              <a:ext uri="{FF2B5EF4-FFF2-40B4-BE49-F238E27FC236}">
                <a16:creationId xmlns:a16="http://schemas.microsoft.com/office/drawing/2014/main" id="{92F9FD43-114F-4CAB-831E-0E219B0F158D}"/>
              </a:ext>
            </a:extLst>
          </p:cNvPr>
          <p:cNvGrpSpPr/>
          <p:nvPr/>
        </p:nvGrpSpPr>
        <p:grpSpPr>
          <a:xfrm>
            <a:off x="10080471" y="5622571"/>
            <a:ext cx="137141" cy="137141"/>
            <a:chOff x="6614096" y="3386015"/>
            <a:chExt cx="182880" cy="182880"/>
          </a:xfrm>
        </p:grpSpPr>
        <p:sp>
          <p:nvSpPr>
            <p:cNvPr id="215" name="Oval 214">
              <a:extLst>
                <a:ext uri="{FF2B5EF4-FFF2-40B4-BE49-F238E27FC236}">
                  <a16:creationId xmlns:a16="http://schemas.microsoft.com/office/drawing/2014/main" id="{8DC21298-11DF-4AFD-9615-02520B2C887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Oval 215">
              <a:extLst>
                <a:ext uri="{FF2B5EF4-FFF2-40B4-BE49-F238E27FC236}">
                  <a16:creationId xmlns:a16="http://schemas.microsoft.com/office/drawing/2014/main" id="{480738D6-7C13-475F-A527-9CC00DC6DAEE}"/>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0E54142D-5E0B-4097-A3FD-DEFB26523665}"/>
              </a:ext>
            </a:extLst>
          </p:cNvPr>
          <p:cNvGrpSpPr/>
          <p:nvPr/>
        </p:nvGrpSpPr>
        <p:grpSpPr>
          <a:xfrm>
            <a:off x="10174747" y="5474126"/>
            <a:ext cx="137141" cy="137141"/>
            <a:chOff x="6614096" y="3386015"/>
            <a:chExt cx="182880" cy="182880"/>
          </a:xfrm>
        </p:grpSpPr>
        <p:sp>
          <p:nvSpPr>
            <p:cNvPr id="218" name="Oval 217">
              <a:extLst>
                <a:ext uri="{FF2B5EF4-FFF2-40B4-BE49-F238E27FC236}">
                  <a16:creationId xmlns:a16="http://schemas.microsoft.com/office/drawing/2014/main" id="{E041C2B3-B08F-4137-B450-0DDF5217BEA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Oval 218">
              <a:extLst>
                <a:ext uri="{FF2B5EF4-FFF2-40B4-BE49-F238E27FC236}">
                  <a16:creationId xmlns:a16="http://schemas.microsoft.com/office/drawing/2014/main" id="{20EC85CD-8515-4B7C-9B0C-DFC3DEF6D2A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226BC420-FE1D-489F-AA29-5EFC4561886E}"/>
              </a:ext>
            </a:extLst>
          </p:cNvPr>
          <p:cNvGrpSpPr/>
          <p:nvPr/>
        </p:nvGrpSpPr>
        <p:grpSpPr>
          <a:xfrm>
            <a:off x="10269023" y="5622571"/>
            <a:ext cx="137141" cy="137141"/>
            <a:chOff x="6614096" y="3386015"/>
            <a:chExt cx="182880" cy="182880"/>
          </a:xfrm>
        </p:grpSpPr>
        <p:sp>
          <p:nvSpPr>
            <p:cNvPr id="221" name="Oval 220">
              <a:extLst>
                <a:ext uri="{FF2B5EF4-FFF2-40B4-BE49-F238E27FC236}">
                  <a16:creationId xmlns:a16="http://schemas.microsoft.com/office/drawing/2014/main" id="{E5CFDF12-B514-4E5F-AF91-3F7CE1454B1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444709C3-29EC-470A-B50E-D122D53423D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743269C5-99C6-45A9-9F34-8FC99FB034ED}"/>
              </a:ext>
            </a:extLst>
          </p:cNvPr>
          <p:cNvGrpSpPr/>
          <p:nvPr/>
        </p:nvGrpSpPr>
        <p:grpSpPr>
          <a:xfrm>
            <a:off x="9971041" y="4900857"/>
            <a:ext cx="137141" cy="137141"/>
            <a:chOff x="6614096" y="3386015"/>
            <a:chExt cx="182880" cy="182880"/>
          </a:xfrm>
        </p:grpSpPr>
        <p:sp>
          <p:nvSpPr>
            <p:cNvPr id="224" name="Oval 223">
              <a:extLst>
                <a:ext uri="{FF2B5EF4-FFF2-40B4-BE49-F238E27FC236}">
                  <a16:creationId xmlns:a16="http://schemas.microsoft.com/office/drawing/2014/main" id="{42098D85-6119-472F-BC84-EF2B29E3C6E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69D7667C-7B84-41AA-84F0-3774436B45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7E29C90A-5D25-422B-8C35-43EBEC3183C2}"/>
              </a:ext>
            </a:extLst>
          </p:cNvPr>
          <p:cNvGrpSpPr/>
          <p:nvPr/>
        </p:nvGrpSpPr>
        <p:grpSpPr>
          <a:xfrm>
            <a:off x="10149328" y="4900857"/>
            <a:ext cx="137141" cy="137141"/>
            <a:chOff x="6614096" y="3386015"/>
            <a:chExt cx="182880" cy="182880"/>
          </a:xfrm>
        </p:grpSpPr>
        <p:sp>
          <p:nvSpPr>
            <p:cNvPr id="227" name="Oval 226">
              <a:extLst>
                <a:ext uri="{FF2B5EF4-FFF2-40B4-BE49-F238E27FC236}">
                  <a16:creationId xmlns:a16="http://schemas.microsoft.com/office/drawing/2014/main" id="{37C963B0-79AA-4E29-AA10-A12E0147060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03275601-E008-49ED-B442-62A9983E3322}"/>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9" name="Group 228">
            <a:extLst>
              <a:ext uri="{FF2B5EF4-FFF2-40B4-BE49-F238E27FC236}">
                <a16:creationId xmlns:a16="http://schemas.microsoft.com/office/drawing/2014/main" id="{4409589D-600C-4344-AD6A-D030F546FF71}"/>
              </a:ext>
            </a:extLst>
          </p:cNvPr>
          <p:cNvGrpSpPr/>
          <p:nvPr/>
        </p:nvGrpSpPr>
        <p:grpSpPr>
          <a:xfrm>
            <a:off x="10327615" y="4900857"/>
            <a:ext cx="137141" cy="137141"/>
            <a:chOff x="6614096" y="3386015"/>
            <a:chExt cx="182880" cy="182880"/>
          </a:xfrm>
        </p:grpSpPr>
        <p:sp>
          <p:nvSpPr>
            <p:cNvPr id="230" name="Oval 229">
              <a:extLst>
                <a:ext uri="{FF2B5EF4-FFF2-40B4-BE49-F238E27FC236}">
                  <a16:creationId xmlns:a16="http://schemas.microsoft.com/office/drawing/2014/main" id="{08D13190-FD0E-417F-B15A-2B7DB39690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Oval 230">
              <a:extLst>
                <a:ext uri="{FF2B5EF4-FFF2-40B4-BE49-F238E27FC236}">
                  <a16:creationId xmlns:a16="http://schemas.microsoft.com/office/drawing/2014/main" id="{AC084E03-8CD6-4464-B709-B83BE1479A1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214529E-BD34-40B3-BB9A-592891221F80}"/>
              </a:ext>
            </a:extLst>
          </p:cNvPr>
          <p:cNvGrpSpPr/>
          <p:nvPr/>
        </p:nvGrpSpPr>
        <p:grpSpPr>
          <a:xfrm>
            <a:off x="7997634" y="4800553"/>
            <a:ext cx="137141" cy="137141"/>
            <a:chOff x="6614096" y="3386015"/>
            <a:chExt cx="182880" cy="182880"/>
          </a:xfrm>
        </p:grpSpPr>
        <p:sp>
          <p:nvSpPr>
            <p:cNvPr id="233" name="Oval 232">
              <a:extLst>
                <a:ext uri="{FF2B5EF4-FFF2-40B4-BE49-F238E27FC236}">
                  <a16:creationId xmlns:a16="http://schemas.microsoft.com/office/drawing/2014/main" id="{499FFC1F-E8FD-4FB4-BA4E-5CF8144EF44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Oval 233">
              <a:extLst>
                <a:ext uri="{FF2B5EF4-FFF2-40B4-BE49-F238E27FC236}">
                  <a16:creationId xmlns:a16="http://schemas.microsoft.com/office/drawing/2014/main" id="{25B870B2-217C-443B-9EEC-34AF464FE7EB}"/>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A5EB76CC-56E2-41FB-8A58-65E3667D9E3F}"/>
              </a:ext>
            </a:extLst>
          </p:cNvPr>
          <p:cNvGrpSpPr/>
          <p:nvPr/>
        </p:nvGrpSpPr>
        <p:grpSpPr>
          <a:xfrm>
            <a:off x="8180390" y="4807471"/>
            <a:ext cx="137141" cy="137141"/>
            <a:chOff x="6614096" y="3386015"/>
            <a:chExt cx="182880" cy="182880"/>
          </a:xfrm>
        </p:grpSpPr>
        <p:sp>
          <p:nvSpPr>
            <p:cNvPr id="236" name="Oval 235">
              <a:extLst>
                <a:ext uri="{FF2B5EF4-FFF2-40B4-BE49-F238E27FC236}">
                  <a16:creationId xmlns:a16="http://schemas.microsoft.com/office/drawing/2014/main" id="{E92CC2E1-69F4-42F7-9E48-94BAF1022A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Oval 236">
              <a:extLst>
                <a:ext uri="{FF2B5EF4-FFF2-40B4-BE49-F238E27FC236}">
                  <a16:creationId xmlns:a16="http://schemas.microsoft.com/office/drawing/2014/main" id="{76DDC993-6E37-41A9-A96B-5601890FEEE8}"/>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15EBA829-FC55-419D-87CB-9995D4636F12}"/>
              </a:ext>
            </a:extLst>
          </p:cNvPr>
          <p:cNvGrpSpPr/>
          <p:nvPr/>
        </p:nvGrpSpPr>
        <p:grpSpPr>
          <a:xfrm>
            <a:off x="8390115" y="4803951"/>
            <a:ext cx="137141" cy="137141"/>
            <a:chOff x="6614096" y="3386015"/>
            <a:chExt cx="182880" cy="182880"/>
          </a:xfrm>
        </p:grpSpPr>
        <p:sp>
          <p:nvSpPr>
            <p:cNvPr id="239" name="Oval 238">
              <a:extLst>
                <a:ext uri="{FF2B5EF4-FFF2-40B4-BE49-F238E27FC236}">
                  <a16:creationId xmlns:a16="http://schemas.microsoft.com/office/drawing/2014/main" id="{0C6EAD36-023B-4B27-BE60-6A80B51CCFE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Oval 239">
              <a:extLst>
                <a:ext uri="{FF2B5EF4-FFF2-40B4-BE49-F238E27FC236}">
                  <a16:creationId xmlns:a16="http://schemas.microsoft.com/office/drawing/2014/main" id="{44E948FA-9F7F-4FB7-95BA-7AC5070150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51CE6E98-F8F2-4797-97FC-CBB1B6BED0A6}"/>
              </a:ext>
            </a:extLst>
          </p:cNvPr>
          <p:cNvGrpSpPr/>
          <p:nvPr/>
        </p:nvGrpSpPr>
        <p:grpSpPr>
          <a:xfrm>
            <a:off x="8080036" y="4971359"/>
            <a:ext cx="137141" cy="137141"/>
            <a:chOff x="6614096" y="3386015"/>
            <a:chExt cx="182880" cy="182880"/>
          </a:xfrm>
        </p:grpSpPr>
        <p:sp>
          <p:nvSpPr>
            <p:cNvPr id="242" name="Oval 241">
              <a:extLst>
                <a:ext uri="{FF2B5EF4-FFF2-40B4-BE49-F238E27FC236}">
                  <a16:creationId xmlns:a16="http://schemas.microsoft.com/office/drawing/2014/main" id="{AC746710-1AD5-41CA-BDE8-379DEF065CE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242">
              <a:extLst>
                <a:ext uri="{FF2B5EF4-FFF2-40B4-BE49-F238E27FC236}">
                  <a16:creationId xmlns:a16="http://schemas.microsoft.com/office/drawing/2014/main" id="{9DF63916-4785-4875-8713-7CB8E624E1C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497B59E6-7A5D-4176-B20A-EB0B61296A0D}"/>
              </a:ext>
            </a:extLst>
          </p:cNvPr>
          <p:cNvGrpSpPr/>
          <p:nvPr/>
        </p:nvGrpSpPr>
        <p:grpSpPr>
          <a:xfrm>
            <a:off x="8279259" y="4980969"/>
            <a:ext cx="137141" cy="137141"/>
            <a:chOff x="6614096" y="3386015"/>
            <a:chExt cx="182880" cy="182880"/>
          </a:xfrm>
        </p:grpSpPr>
        <p:sp>
          <p:nvSpPr>
            <p:cNvPr id="245" name="Oval 244">
              <a:extLst>
                <a:ext uri="{FF2B5EF4-FFF2-40B4-BE49-F238E27FC236}">
                  <a16:creationId xmlns:a16="http://schemas.microsoft.com/office/drawing/2014/main" id="{4DF37591-D26C-47B7-82BA-D74E221E1B1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4D0347D0-0C24-4C4C-891A-606ED487E17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0FB22544-042F-4FF4-8F6D-51A0A6AF5E3F}"/>
              </a:ext>
            </a:extLst>
          </p:cNvPr>
          <p:cNvGrpSpPr/>
          <p:nvPr/>
        </p:nvGrpSpPr>
        <p:grpSpPr>
          <a:xfrm>
            <a:off x="8118692" y="5552330"/>
            <a:ext cx="137141" cy="137141"/>
            <a:chOff x="6614096" y="3386015"/>
            <a:chExt cx="182880" cy="182880"/>
          </a:xfrm>
        </p:grpSpPr>
        <p:sp>
          <p:nvSpPr>
            <p:cNvPr id="248" name="Oval 247">
              <a:extLst>
                <a:ext uri="{FF2B5EF4-FFF2-40B4-BE49-F238E27FC236}">
                  <a16:creationId xmlns:a16="http://schemas.microsoft.com/office/drawing/2014/main" id="{01ACDAA2-CA75-4656-B34E-A400992A35C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Oval 248">
              <a:extLst>
                <a:ext uri="{FF2B5EF4-FFF2-40B4-BE49-F238E27FC236}">
                  <a16:creationId xmlns:a16="http://schemas.microsoft.com/office/drawing/2014/main" id="{CAC799AA-41F9-42E9-9B4D-5B03B76814F1}"/>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21CEC007-4C64-4830-A2CF-FEAD811267A9}"/>
              </a:ext>
            </a:extLst>
          </p:cNvPr>
          <p:cNvGrpSpPr/>
          <p:nvPr/>
        </p:nvGrpSpPr>
        <p:grpSpPr>
          <a:xfrm>
            <a:off x="8308603" y="5552330"/>
            <a:ext cx="137141" cy="137141"/>
            <a:chOff x="6614096" y="3386015"/>
            <a:chExt cx="182880" cy="182880"/>
          </a:xfrm>
        </p:grpSpPr>
        <p:sp>
          <p:nvSpPr>
            <p:cNvPr id="251" name="Oval 250">
              <a:extLst>
                <a:ext uri="{FF2B5EF4-FFF2-40B4-BE49-F238E27FC236}">
                  <a16:creationId xmlns:a16="http://schemas.microsoft.com/office/drawing/2014/main" id="{F0EB6E5D-F231-4D63-A688-B0E2395F845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E5DF3600-C166-4E4A-ABCD-45AFA1ECD9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88F568AC-9900-42D5-9221-522E50D48C1F}"/>
              </a:ext>
            </a:extLst>
          </p:cNvPr>
          <p:cNvGrpSpPr/>
          <p:nvPr/>
        </p:nvGrpSpPr>
        <p:grpSpPr>
          <a:xfrm>
            <a:off x="9099628" y="6112210"/>
            <a:ext cx="137141" cy="137141"/>
            <a:chOff x="6614096" y="3386015"/>
            <a:chExt cx="182880" cy="182880"/>
          </a:xfrm>
        </p:grpSpPr>
        <p:sp>
          <p:nvSpPr>
            <p:cNvPr id="254" name="Oval 253">
              <a:extLst>
                <a:ext uri="{FF2B5EF4-FFF2-40B4-BE49-F238E27FC236}">
                  <a16:creationId xmlns:a16="http://schemas.microsoft.com/office/drawing/2014/main" id="{5F97E281-84F6-4D07-A249-6BF9CDD7774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30CB4CE2-7DF5-4A32-8505-0DFF53C03B8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53ED68-2957-4249-A563-F4D6D137B9A4}"/>
              </a:ext>
            </a:extLst>
          </p:cNvPr>
          <p:cNvGrpSpPr/>
          <p:nvPr/>
        </p:nvGrpSpPr>
        <p:grpSpPr>
          <a:xfrm>
            <a:off x="9099628" y="6285708"/>
            <a:ext cx="137141" cy="137141"/>
            <a:chOff x="6614096" y="3386015"/>
            <a:chExt cx="182880" cy="182880"/>
          </a:xfrm>
        </p:grpSpPr>
        <p:sp>
          <p:nvSpPr>
            <p:cNvPr id="257" name="Oval 256">
              <a:extLst>
                <a:ext uri="{FF2B5EF4-FFF2-40B4-BE49-F238E27FC236}">
                  <a16:creationId xmlns:a16="http://schemas.microsoft.com/office/drawing/2014/main" id="{D30ACE8F-0DF4-415B-A059-444EB86CD88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D12579-8B26-41FA-8CE8-86FECBDC27E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ECD5939D-0A5C-4FD2-9286-AE8E59996D3A}"/>
              </a:ext>
            </a:extLst>
          </p:cNvPr>
          <p:cNvGrpSpPr/>
          <p:nvPr/>
        </p:nvGrpSpPr>
        <p:grpSpPr>
          <a:xfrm>
            <a:off x="9285133" y="6112210"/>
            <a:ext cx="137141" cy="137141"/>
            <a:chOff x="6614096" y="3386015"/>
            <a:chExt cx="182880" cy="182880"/>
          </a:xfrm>
        </p:grpSpPr>
        <p:sp>
          <p:nvSpPr>
            <p:cNvPr id="260" name="Oval 259">
              <a:extLst>
                <a:ext uri="{FF2B5EF4-FFF2-40B4-BE49-F238E27FC236}">
                  <a16:creationId xmlns:a16="http://schemas.microsoft.com/office/drawing/2014/main" id="{48F105CC-93F9-4118-BA3C-377F7C702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D4D22355-D98C-424A-BF79-0481A1B28F8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A43D4D4B-D823-4B3A-B60B-183A1A9113EE}"/>
              </a:ext>
            </a:extLst>
          </p:cNvPr>
          <p:cNvGrpSpPr/>
          <p:nvPr/>
        </p:nvGrpSpPr>
        <p:grpSpPr>
          <a:xfrm>
            <a:off x="9285133" y="6285708"/>
            <a:ext cx="137141" cy="137141"/>
            <a:chOff x="6614096" y="3386015"/>
            <a:chExt cx="182880" cy="182880"/>
          </a:xfrm>
        </p:grpSpPr>
        <p:sp>
          <p:nvSpPr>
            <p:cNvPr id="263" name="Oval 262">
              <a:extLst>
                <a:ext uri="{FF2B5EF4-FFF2-40B4-BE49-F238E27FC236}">
                  <a16:creationId xmlns:a16="http://schemas.microsoft.com/office/drawing/2014/main" id="{1C046F54-AAC6-45E3-A094-CEB502DD42F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1645D71C-F3E9-4954-B5BF-2D0CFC96B5E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2EDE85EE-FF00-4EBA-9B00-870A6126B939}"/>
              </a:ext>
            </a:extLst>
          </p:cNvPr>
          <p:cNvGrpSpPr/>
          <p:nvPr/>
        </p:nvGrpSpPr>
        <p:grpSpPr>
          <a:xfrm>
            <a:off x="5851576" y="4280350"/>
            <a:ext cx="287122" cy="287122"/>
            <a:chOff x="3829879" y="2544417"/>
            <a:chExt cx="781878" cy="781878"/>
          </a:xfrm>
        </p:grpSpPr>
        <p:sp>
          <p:nvSpPr>
            <p:cNvPr id="270" name="Rectangle: Rounded Corners 269">
              <a:extLst>
                <a:ext uri="{FF2B5EF4-FFF2-40B4-BE49-F238E27FC236}">
                  <a16:creationId xmlns:a16="http://schemas.microsoft.com/office/drawing/2014/main" id="{4BDB94C5-EDA3-41C7-8771-402FCA97A729}"/>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1" name="Group 270">
              <a:extLst>
                <a:ext uri="{FF2B5EF4-FFF2-40B4-BE49-F238E27FC236}">
                  <a16:creationId xmlns:a16="http://schemas.microsoft.com/office/drawing/2014/main" id="{796C9CC6-CF4F-4DFD-BFF4-257416E5C111}"/>
                </a:ext>
              </a:extLst>
            </p:cNvPr>
            <p:cNvGrpSpPr/>
            <p:nvPr/>
          </p:nvGrpSpPr>
          <p:grpSpPr>
            <a:xfrm>
              <a:off x="3962757" y="2717377"/>
              <a:ext cx="516122" cy="435958"/>
              <a:chOff x="3958213" y="2687192"/>
              <a:chExt cx="516122" cy="435958"/>
            </a:xfrm>
          </p:grpSpPr>
          <p:grpSp>
            <p:nvGrpSpPr>
              <p:cNvPr id="272" name="Group 271">
                <a:extLst>
                  <a:ext uri="{FF2B5EF4-FFF2-40B4-BE49-F238E27FC236}">
                    <a16:creationId xmlns:a16="http://schemas.microsoft.com/office/drawing/2014/main" id="{386D9019-BFFB-4657-8C95-97E5F0876C20}"/>
                  </a:ext>
                </a:extLst>
              </p:cNvPr>
              <p:cNvGrpSpPr/>
              <p:nvPr/>
            </p:nvGrpSpPr>
            <p:grpSpPr>
              <a:xfrm>
                <a:off x="4101974" y="2687192"/>
                <a:ext cx="228600" cy="228600"/>
                <a:chOff x="6614096" y="3386015"/>
                <a:chExt cx="182880" cy="182880"/>
              </a:xfrm>
            </p:grpSpPr>
            <p:sp>
              <p:nvSpPr>
                <p:cNvPr id="279" name="Oval 278">
                  <a:extLst>
                    <a:ext uri="{FF2B5EF4-FFF2-40B4-BE49-F238E27FC236}">
                      <a16:creationId xmlns:a16="http://schemas.microsoft.com/office/drawing/2014/main" id="{D28C3F47-E26E-466C-A608-FD2977E09AC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E6147930-B160-4F35-A36C-9BCE3CAF08E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327E4DB6-0BE2-4882-89AD-92B920EEF268}"/>
                  </a:ext>
                </a:extLst>
              </p:cNvPr>
              <p:cNvGrpSpPr/>
              <p:nvPr/>
            </p:nvGrpSpPr>
            <p:grpSpPr>
              <a:xfrm>
                <a:off x="3958213" y="2894550"/>
                <a:ext cx="228600" cy="228600"/>
                <a:chOff x="6614096" y="3386015"/>
                <a:chExt cx="182880" cy="182880"/>
              </a:xfrm>
            </p:grpSpPr>
            <p:sp>
              <p:nvSpPr>
                <p:cNvPr id="277" name="Oval 276">
                  <a:extLst>
                    <a:ext uri="{FF2B5EF4-FFF2-40B4-BE49-F238E27FC236}">
                      <a16:creationId xmlns:a16="http://schemas.microsoft.com/office/drawing/2014/main" id="{6BE558AD-E33C-4FE4-B351-A84FA719AD1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E1882739-A8BB-495B-AD1F-1F2B62043352}"/>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F60BC78B-675C-42CE-B306-8B95C23DED44}"/>
                  </a:ext>
                </a:extLst>
              </p:cNvPr>
              <p:cNvGrpSpPr/>
              <p:nvPr/>
            </p:nvGrpSpPr>
            <p:grpSpPr>
              <a:xfrm>
                <a:off x="4245735" y="2894550"/>
                <a:ext cx="228600" cy="228600"/>
                <a:chOff x="6614096" y="3386015"/>
                <a:chExt cx="182880" cy="182880"/>
              </a:xfrm>
            </p:grpSpPr>
            <p:sp>
              <p:nvSpPr>
                <p:cNvPr id="275" name="Oval 274">
                  <a:extLst>
                    <a:ext uri="{FF2B5EF4-FFF2-40B4-BE49-F238E27FC236}">
                      <a16:creationId xmlns:a16="http://schemas.microsoft.com/office/drawing/2014/main" id="{304EDCF2-835B-4E44-8AFC-C17824E4EDD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39878D5B-2BA8-49C6-9DB7-6851A9C47E3C}"/>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81" name="Group 280">
            <a:extLst>
              <a:ext uri="{FF2B5EF4-FFF2-40B4-BE49-F238E27FC236}">
                <a16:creationId xmlns:a16="http://schemas.microsoft.com/office/drawing/2014/main" id="{525B835B-1B2C-46B4-83B3-DA475F687322}"/>
              </a:ext>
            </a:extLst>
          </p:cNvPr>
          <p:cNvGrpSpPr/>
          <p:nvPr/>
        </p:nvGrpSpPr>
        <p:grpSpPr>
          <a:xfrm>
            <a:off x="5851576" y="4863787"/>
            <a:ext cx="287122" cy="287122"/>
            <a:chOff x="3829879" y="2544417"/>
            <a:chExt cx="781878" cy="781878"/>
          </a:xfrm>
        </p:grpSpPr>
        <p:sp>
          <p:nvSpPr>
            <p:cNvPr id="282" name="Rectangle: Rounded Corners 281">
              <a:extLst>
                <a:ext uri="{FF2B5EF4-FFF2-40B4-BE49-F238E27FC236}">
                  <a16:creationId xmlns:a16="http://schemas.microsoft.com/office/drawing/2014/main" id="{FF98AFB7-660C-4972-914B-5F4F0B6D2F62}"/>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3" name="Group 282">
              <a:extLst>
                <a:ext uri="{FF2B5EF4-FFF2-40B4-BE49-F238E27FC236}">
                  <a16:creationId xmlns:a16="http://schemas.microsoft.com/office/drawing/2014/main" id="{E717C656-CF19-4F3F-8DC3-AFB1D034D2BA}"/>
                </a:ext>
              </a:extLst>
            </p:cNvPr>
            <p:cNvGrpSpPr/>
            <p:nvPr/>
          </p:nvGrpSpPr>
          <p:grpSpPr>
            <a:xfrm>
              <a:off x="3962757" y="2717377"/>
              <a:ext cx="516122" cy="435958"/>
              <a:chOff x="3958213" y="2687192"/>
              <a:chExt cx="516122" cy="435958"/>
            </a:xfrm>
          </p:grpSpPr>
          <p:grpSp>
            <p:nvGrpSpPr>
              <p:cNvPr id="284" name="Group 283">
                <a:extLst>
                  <a:ext uri="{FF2B5EF4-FFF2-40B4-BE49-F238E27FC236}">
                    <a16:creationId xmlns:a16="http://schemas.microsoft.com/office/drawing/2014/main" id="{E4D5D303-EAD1-44FD-A31E-8E0D31B20F33}"/>
                  </a:ext>
                </a:extLst>
              </p:cNvPr>
              <p:cNvGrpSpPr/>
              <p:nvPr/>
            </p:nvGrpSpPr>
            <p:grpSpPr>
              <a:xfrm>
                <a:off x="4101974" y="2687192"/>
                <a:ext cx="228600" cy="228600"/>
                <a:chOff x="6614096" y="3386015"/>
                <a:chExt cx="182880" cy="182880"/>
              </a:xfrm>
            </p:grpSpPr>
            <p:sp>
              <p:nvSpPr>
                <p:cNvPr id="291" name="Oval 290">
                  <a:extLst>
                    <a:ext uri="{FF2B5EF4-FFF2-40B4-BE49-F238E27FC236}">
                      <a16:creationId xmlns:a16="http://schemas.microsoft.com/office/drawing/2014/main" id="{9D5AE906-FB97-4932-9FBE-240E360712D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376A2DD6-8310-4487-A1CB-5742F51AC26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5" name="Group 284">
                <a:extLst>
                  <a:ext uri="{FF2B5EF4-FFF2-40B4-BE49-F238E27FC236}">
                    <a16:creationId xmlns:a16="http://schemas.microsoft.com/office/drawing/2014/main" id="{3897B5EE-6318-4323-A19C-0E5A75FDB4CF}"/>
                  </a:ext>
                </a:extLst>
              </p:cNvPr>
              <p:cNvGrpSpPr/>
              <p:nvPr/>
            </p:nvGrpSpPr>
            <p:grpSpPr>
              <a:xfrm>
                <a:off x="3958213" y="2894550"/>
                <a:ext cx="228600" cy="228600"/>
                <a:chOff x="6614096" y="3386015"/>
                <a:chExt cx="182880" cy="182880"/>
              </a:xfrm>
            </p:grpSpPr>
            <p:sp>
              <p:nvSpPr>
                <p:cNvPr id="289" name="Oval 288">
                  <a:extLst>
                    <a:ext uri="{FF2B5EF4-FFF2-40B4-BE49-F238E27FC236}">
                      <a16:creationId xmlns:a16="http://schemas.microsoft.com/office/drawing/2014/main" id="{5012113D-7C5D-4EA1-8365-9A4C3BB2A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2D7A9016-E16D-4ADE-BF8F-82EBEB3F2DF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252A5DFE-19E2-44F0-A00F-199E4F3265AF}"/>
                  </a:ext>
                </a:extLst>
              </p:cNvPr>
              <p:cNvGrpSpPr/>
              <p:nvPr/>
            </p:nvGrpSpPr>
            <p:grpSpPr>
              <a:xfrm>
                <a:off x="4245735" y="2894550"/>
                <a:ext cx="228600" cy="228600"/>
                <a:chOff x="6614096" y="3386015"/>
                <a:chExt cx="182880" cy="182880"/>
              </a:xfrm>
            </p:grpSpPr>
            <p:sp>
              <p:nvSpPr>
                <p:cNvPr id="287" name="Oval 286">
                  <a:extLst>
                    <a:ext uri="{FF2B5EF4-FFF2-40B4-BE49-F238E27FC236}">
                      <a16:creationId xmlns:a16="http://schemas.microsoft.com/office/drawing/2014/main" id="{BB335FF2-283A-4F3F-9E12-269681F7136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813BD65E-8EAA-4381-9B19-59EF4FA1D61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3" name="Group 292">
            <a:extLst>
              <a:ext uri="{FF2B5EF4-FFF2-40B4-BE49-F238E27FC236}">
                <a16:creationId xmlns:a16="http://schemas.microsoft.com/office/drawing/2014/main" id="{4E1DC917-981B-4BDA-AC22-2E531A66802E}"/>
              </a:ext>
            </a:extLst>
          </p:cNvPr>
          <p:cNvGrpSpPr/>
          <p:nvPr/>
        </p:nvGrpSpPr>
        <p:grpSpPr>
          <a:xfrm>
            <a:off x="5851576" y="5447224"/>
            <a:ext cx="287122" cy="287122"/>
            <a:chOff x="3829879" y="2544417"/>
            <a:chExt cx="781878" cy="781878"/>
          </a:xfrm>
        </p:grpSpPr>
        <p:sp>
          <p:nvSpPr>
            <p:cNvPr id="294" name="Rectangle: Rounded Corners 293">
              <a:extLst>
                <a:ext uri="{FF2B5EF4-FFF2-40B4-BE49-F238E27FC236}">
                  <a16:creationId xmlns:a16="http://schemas.microsoft.com/office/drawing/2014/main" id="{34A732D0-8417-4F96-830E-B3B4630210D0}"/>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79BDA915-5CF8-4E37-9EC1-C91F79AC78E9}"/>
                </a:ext>
              </a:extLst>
            </p:cNvPr>
            <p:cNvGrpSpPr/>
            <p:nvPr/>
          </p:nvGrpSpPr>
          <p:grpSpPr>
            <a:xfrm>
              <a:off x="3962757" y="2717377"/>
              <a:ext cx="516122" cy="435958"/>
              <a:chOff x="3958213" y="2687192"/>
              <a:chExt cx="516122" cy="435958"/>
            </a:xfrm>
          </p:grpSpPr>
          <p:grpSp>
            <p:nvGrpSpPr>
              <p:cNvPr id="296" name="Group 295">
                <a:extLst>
                  <a:ext uri="{FF2B5EF4-FFF2-40B4-BE49-F238E27FC236}">
                    <a16:creationId xmlns:a16="http://schemas.microsoft.com/office/drawing/2014/main" id="{AD33098D-3ACA-4B31-B7F4-FCB6863B860C}"/>
                  </a:ext>
                </a:extLst>
              </p:cNvPr>
              <p:cNvGrpSpPr/>
              <p:nvPr/>
            </p:nvGrpSpPr>
            <p:grpSpPr>
              <a:xfrm>
                <a:off x="4101974" y="2687192"/>
                <a:ext cx="228600" cy="228600"/>
                <a:chOff x="6614096" y="3386015"/>
                <a:chExt cx="182880" cy="182880"/>
              </a:xfrm>
            </p:grpSpPr>
            <p:sp>
              <p:nvSpPr>
                <p:cNvPr id="303" name="Oval 302">
                  <a:extLst>
                    <a:ext uri="{FF2B5EF4-FFF2-40B4-BE49-F238E27FC236}">
                      <a16:creationId xmlns:a16="http://schemas.microsoft.com/office/drawing/2014/main" id="{606E3F9A-2E81-4296-9C6A-2132D3B972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6B11B9B1-E636-46C7-A2D1-6B814D551EA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31D6F131-CD55-4A51-BA28-17083D3383D9}"/>
                  </a:ext>
                </a:extLst>
              </p:cNvPr>
              <p:cNvGrpSpPr/>
              <p:nvPr/>
            </p:nvGrpSpPr>
            <p:grpSpPr>
              <a:xfrm>
                <a:off x="3958213" y="2894550"/>
                <a:ext cx="228600" cy="228600"/>
                <a:chOff x="6614096" y="3386015"/>
                <a:chExt cx="182880" cy="182880"/>
              </a:xfrm>
            </p:grpSpPr>
            <p:sp>
              <p:nvSpPr>
                <p:cNvPr id="301" name="Oval 300">
                  <a:extLst>
                    <a:ext uri="{FF2B5EF4-FFF2-40B4-BE49-F238E27FC236}">
                      <a16:creationId xmlns:a16="http://schemas.microsoft.com/office/drawing/2014/main" id="{FB027F5A-A0C4-4EC3-B40D-5B9A1772C22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Oval 301">
                  <a:extLst>
                    <a:ext uri="{FF2B5EF4-FFF2-40B4-BE49-F238E27FC236}">
                      <a16:creationId xmlns:a16="http://schemas.microsoft.com/office/drawing/2014/main" id="{6C3B9E01-E6E6-43FE-8ED4-9422DE77663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8" name="Group 297">
                <a:extLst>
                  <a:ext uri="{FF2B5EF4-FFF2-40B4-BE49-F238E27FC236}">
                    <a16:creationId xmlns:a16="http://schemas.microsoft.com/office/drawing/2014/main" id="{C61C3E4B-0589-4314-8455-253BACF8E438}"/>
                  </a:ext>
                </a:extLst>
              </p:cNvPr>
              <p:cNvGrpSpPr/>
              <p:nvPr/>
            </p:nvGrpSpPr>
            <p:grpSpPr>
              <a:xfrm>
                <a:off x="4245735" y="2894550"/>
                <a:ext cx="228600" cy="228600"/>
                <a:chOff x="6614096" y="3386015"/>
                <a:chExt cx="182880" cy="182880"/>
              </a:xfrm>
            </p:grpSpPr>
            <p:sp>
              <p:nvSpPr>
                <p:cNvPr id="299" name="Oval 298">
                  <a:extLst>
                    <a:ext uri="{FF2B5EF4-FFF2-40B4-BE49-F238E27FC236}">
                      <a16:creationId xmlns:a16="http://schemas.microsoft.com/office/drawing/2014/main" id="{A0F3ECED-D630-4D26-AB00-7646F6A7C0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Oval 299">
                  <a:extLst>
                    <a:ext uri="{FF2B5EF4-FFF2-40B4-BE49-F238E27FC236}">
                      <a16:creationId xmlns:a16="http://schemas.microsoft.com/office/drawing/2014/main" id="{7D03432B-657B-467A-BBB2-0D9B85250B3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05" name="Group 304">
            <a:extLst>
              <a:ext uri="{FF2B5EF4-FFF2-40B4-BE49-F238E27FC236}">
                <a16:creationId xmlns:a16="http://schemas.microsoft.com/office/drawing/2014/main" id="{27DC4C2B-489E-4501-B0B6-5C755168A888}"/>
              </a:ext>
            </a:extLst>
          </p:cNvPr>
          <p:cNvGrpSpPr/>
          <p:nvPr/>
        </p:nvGrpSpPr>
        <p:grpSpPr>
          <a:xfrm>
            <a:off x="5851576" y="6038612"/>
            <a:ext cx="287122" cy="287122"/>
            <a:chOff x="3829879" y="2544417"/>
            <a:chExt cx="781878" cy="781878"/>
          </a:xfrm>
        </p:grpSpPr>
        <p:sp>
          <p:nvSpPr>
            <p:cNvPr id="306" name="Rectangle: Rounded Corners 305">
              <a:extLst>
                <a:ext uri="{FF2B5EF4-FFF2-40B4-BE49-F238E27FC236}">
                  <a16:creationId xmlns:a16="http://schemas.microsoft.com/office/drawing/2014/main" id="{97FAAE1F-8ED0-471A-9DF2-E69C63A7408F}"/>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2ABDD3E1-E0A8-4DE5-B732-C3A2125042D0}"/>
                </a:ext>
              </a:extLst>
            </p:cNvPr>
            <p:cNvGrpSpPr/>
            <p:nvPr/>
          </p:nvGrpSpPr>
          <p:grpSpPr>
            <a:xfrm>
              <a:off x="3962757" y="2717377"/>
              <a:ext cx="516122" cy="435958"/>
              <a:chOff x="3958213" y="2687192"/>
              <a:chExt cx="516122" cy="435958"/>
            </a:xfrm>
          </p:grpSpPr>
          <p:grpSp>
            <p:nvGrpSpPr>
              <p:cNvPr id="308" name="Group 307">
                <a:extLst>
                  <a:ext uri="{FF2B5EF4-FFF2-40B4-BE49-F238E27FC236}">
                    <a16:creationId xmlns:a16="http://schemas.microsoft.com/office/drawing/2014/main" id="{DE366991-2087-4D96-A35D-D388E757E7D5}"/>
                  </a:ext>
                </a:extLst>
              </p:cNvPr>
              <p:cNvGrpSpPr/>
              <p:nvPr/>
            </p:nvGrpSpPr>
            <p:grpSpPr>
              <a:xfrm>
                <a:off x="4101974" y="2687192"/>
                <a:ext cx="228600" cy="228600"/>
                <a:chOff x="6614096" y="3386015"/>
                <a:chExt cx="182880" cy="182880"/>
              </a:xfrm>
            </p:grpSpPr>
            <p:sp>
              <p:nvSpPr>
                <p:cNvPr id="315" name="Oval 314">
                  <a:extLst>
                    <a:ext uri="{FF2B5EF4-FFF2-40B4-BE49-F238E27FC236}">
                      <a16:creationId xmlns:a16="http://schemas.microsoft.com/office/drawing/2014/main" id="{D832D929-D95D-4736-ACBD-159963DDB6C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033C7305-668E-41B6-AA01-DBAD9D0B680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5F4DC288-3F89-4B1B-A0A6-5273067FA3ED}"/>
                  </a:ext>
                </a:extLst>
              </p:cNvPr>
              <p:cNvGrpSpPr/>
              <p:nvPr/>
            </p:nvGrpSpPr>
            <p:grpSpPr>
              <a:xfrm>
                <a:off x="3958213" y="2894550"/>
                <a:ext cx="228600" cy="228600"/>
                <a:chOff x="6614096" y="3386015"/>
                <a:chExt cx="182880" cy="182880"/>
              </a:xfrm>
            </p:grpSpPr>
            <p:sp>
              <p:nvSpPr>
                <p:cNvPr id="313" name="Oval 312">
                  <a:extLst>
                    <a:ext uri="{FF2B5EF4-FFF2-40B4-BE49-F238E27FC236}">
                      <a16:creationId xmlns:a16="http://schemas.microsoft.com/office/drawing/2014/main" id="{94389153-837E-49F1-9A03-371B930B5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Oval 313">
                  <a:extLst>
                    <a:ext uri="{FF2B5EF4-FFF2-40B4-BE49-F238E27FC236}">
                      <a16:creationId xmlns:a16="http://schemas.microsoft.com/office/drawing/2014/main" id="{8BACD84F-FF00-485B-97A5-74A68C81794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9ED5B0FD-2BCD-4B53-957E-1F05F7AB939F}"/>
                  </a:ext>
                </a:extLst>
              </p:cNvPr>
              <p:cNvGrpSpPr/>
              <p:nvPr/>
            </p:nvGrpSpPr>
            <p:grpSpPr>
              <a:xfrm>
                <a:off x="4245735" y="2894550"/>
                <a:ext cx="228600" cy="228600"/>
                <a:chOff x="6614096" y="3386015"/>
                <a:chExt cx="182880" cy="182880"/>
              </a:xfrm>
            </p:grpSpPr>
            <p:sp>
              <p:nvSpPr>
                <p:cNvPr id="311" name="Oval 310">
                  <a:extLst>
                    <a:ext uri="{FF2B5EF4-FFF2-40B4-BE49-F238E27FC236}">
                      <a16:creationId xmlns:a16="http://schemas.microsoft.com/office/drawing/2014/main" id="{61B0A385-B2CE-4CF6-9D17-66109A67F15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7ACFC3A0-EEDA-4C1A-BFB0-8ECA90CF06BB}"/>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40915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29"/>
                                        </p:tgtEl>
                                        <p:attrNameLst>
                                          <p:attrName>ppt_w</p:attrName>
                                        </p:attrNameLst>
                                      </p:cBhvr>
                                      <p:tavLst>
                                        <p:tav tm="0">
                                          <p:val>
                                            <p:strVal val="ppt_w"/>
                                          </p:val>
                                        </p:tav>
                                        <p:tav tm="100000">
                                          <p:val>
                                            <p:fltVal val="0"/>
                                          </p:val>
                                        </p:tav>
                                      </p:tavLst>
                                    </p:anim>
                                    <p:anim calcmode="lin" valueType="num">
                                      <p:cBhvr>
                                        <p:cTn id="7" dur="500"/>
                                        <p:tgtEl>
                                          <p:spTgt spid="129"/>
                                        </p:tgtEl>
                                        <p:attrNameLst>
                                          <p:attrName>ppt_h</p:attrName>
                                        </p:attrNameLst>
                                      </p:cBhvr>
                                      <p:tavLst>
                                        <p:tav tm="0">
                                          <p:val>
                                            <p:strVal val="ppt_h"/>
                                          </p:val>
                                        </p:tav>
                                        <p:tav tm="100000">
                                          <p:val>
                                            <p:fltVal val="0"/>
                                          </p:val>
                                        </p:tav>
                                      </p:tavLst>
                                    </p:anim>
                                    <p:animEffect transition="out" filter="fade">
                                      <p:cBhvr>
                                        <p:cTn id="8" dur="500"/>
                                        <p:tgtEl>
                                          <p:spTgt spid="129"/>
                                        </p:tgtEl>
                                      </p:cBhvr>
                                    </p:animEffect>
                                    <p:set>
                                      <p:cBhvr>
                                        <p:cTn id="9" dur="1" fill="hold">
                                          <p:stCondLst>
                                            <p:cond delay="499"/>
                                          </p:stCondLst>
                                        </p:cTn>
                                        <p:tgtEl>
                                          <p:spTgt spid="12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48"/>
                                        </p:tgtEl>
                                      </p:cBhvr>
                                    </p:animEffect>
                                    <p:set>
                                      <p:cBhvr>
                                        <p:cTn id="12" dur="1" fill="hold">
                                          <p:stCondLst>
                                            <p:cond delay="499"/>
                                          </p:stCondLst>
                                        </p:cTn>
                                        <p:tgtEl>
                                          <p:spTgt spid="14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69"/>
                                        </p:tgtEl>
                                        <p:attrNameLst>
                                          <p:attrName>style.visibility</p:attrName>
                                        </p:attrNameLst>
                                      </p:cBhvr>
                                      <p:to>
                                        <p:strVal val="visible"/>
                                      </p:to>
                                    </p:set>
                                    <p:anim calcmode="lin" valueType="num">
                                      <p:cBhvr>
                                        <p:cTn id="16" dur="500" fill="hold"/>
                                        <p:tgtEl>
                                          <p:spTgt spid="269"/>
                                        </p:tgtEl>
                                        <p:attrNameLst>
                                          <p:attrName>ppt_w</p:attrName>
                                        </p:attrNameLst>
                                      </p:cBhvr>
                                      <p:tavLst>
                                        <p:tav tm="0">
                                          <p:val>
                                            <p:fltVal val="0"/>
                                          </p:val>
                                        </p:tav>
                                        <p:tav tm="100000">
                                          <p:val>
                                            <p:strVal val="#ppt_w"/>
                                          </p:val>
                                        </p:tav>
                                      </p:tavLst>
                                    </p:anim>
                                    <p:anim calcmode="lin" valueType="num">
                                      <p:cBhvr>
                                        <p:cTn id="17" dur="500" fill="hold"/>
                                        <p:tgtEl>
                                          <p:spTgt spid="269"/>
                                        </p:tgtEl>
                                        <p:attrNameLst>
                                          <p:attrName>ppt_h</p:attrName>
                                        </p:attrNameLst>
                                      </p:cBhvr>
                                      <p:tavLst>
                                        <p:tav tm="0">
                                          <p:val>
                                            <p:fltVal val="0"/>
                                          </p:val>
                                        </p:tav>
                                        <p:tav tm="100000">
                                          <p:val>
                                            <p:strVal val="#ppt_h"/>
                                          </p:val>
                                        </p:tav>
                                      </p:tavLst>
                                    </p:anim>
                                    <p:animEffect transition="in" filter="fade">
                                      <p:cBhvr>
                                        <p:cTn id="18" dur="500"/>
                                        <p:tgtEl>
                                          <p:spTgt spid="269"/>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281"/>
                                        </p:tgtEl>
                                        <p:attrNameLst>
                                          <p:attrName>style.visibility</p:attrName>
                                        </p:attrNameLst>
                                      </p:cBhvr>
                                      <p:to>
                                        <p:strVal val="visible"/>
                                      </p:to>
                                    </p:set>
                                    <p:anim calcmode="lin" valueType="num">
                                      <p:cBhvr>
                                        <p:cTn id="22" dur="500" fill="hold"/>
                                        <p:tgtEl>
                                          <p:spTgt spid="281"/>
                                        </p:tgtEl>
                                        <p:attrNameLst>
                                          <p:attrName>ppt_w</p:attrName>
                                        </p:attrNameLst>
                                      </p:cBhvr>
                                      <p:tavLst>
                                        <p:tav tm="0">
                                          <p:val>
                                            <p:fltVal val="0"/>
                                          </p:val>
                                        </p:tav>
                                        <p:tav tm="100000">
                                          <p:val>
                                            <p:strVal val="#ppt_w"/>
                                          </p:val>
                                        </p:tav>
                                      </p:tavLst>
                                    </p:anim>
                                    <p:anim calcmode="lin" valueType="num">
                                      <p:cBhvr>
                                        <p:cTn id="23" dur="500" fill="hold"/>
                                        <p:tgtEl>
                                          <p:spTgt spid="281"/>
                                        </p:tgtEl>
                                        <p:attrNameLst>
                                          <p:attrName>ppt_h</p:attrName>
                                        </p:attrNameLst>
                                      </p:cBhvr>
                                      <p:tavLst>
                                        <p:tav tm="0">
                                          <p:val>
                                            <p:fltVal val="0"/>
                                          </p:val>
                                        </p:tav>
                                        <p:tav tm="100000">
                                          <p:val>
                                            <p:strVal val="#ppt_h"/>
                                          </p:val>
                                        </p:tav>
                                      </p:tavLst>
                                    </p:anim>
                                    <p:animEffect transition="in" filter="fade">
                                      <p:cBhvr>
                                        <p:cTn id="24" dur="500"/>
                                        <p:tgtEl>
                                          <p:spTgt spid="28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93"/>
                                        </p:tgtEl>
                                        <p:attrNameLst>
                                          <p:attrName>style.visibility</p:attrName>
                                        </p:attrNameLst>
                                      </p:cBhvr>
                                      <p:to>
                                        <p:strVal val="visible"/>
                                      </p:to>
                                    </p:set>
                                    <p:anim calcmode="lin" valueType="num">
                                      <p:cBhvr>
                                        <p:cTn id="28" dur="500" fill="hold"/>
                                        <p:tgtEl>
                                          <p:spTgt spid="293"/>
                                        </p:tgtEl>
                                        <p:attrNameLst>
                                          <p:attrName>ppt_w</p:attrName>
                                        </p:attrNameLst>
                                      </p:cBhvr>
                                      <p:tavLst>
                                        <p:tav tm="0">
                                          <p:val>
                                            <p:fltVal val="0"/>
                                          </p:val>
                                        </p:tav>
                                        <p:tav tm="100000">
                                          <p:val>
                                            <p:strVal val="#ppt_w"/>
                                          </p:val>
                                        </p:tav>
                                      </p:tavLst>
                                    </p:anim>
                                    <p:anim calcmode="lin" valueType="num">
                                      <p:cBhvr>
                                        <p:cTn id="29" dur="500" fill="hold"/>
                                        <p:tgtEl>
                                          <p:spTgt spid="293"/>
                                        </p:tgtEl>
                                        <p:attrNameLst>
                                          <p:attrName>ppt_h</p:attrName>
                                        </p:attrNameLst>
                                      </p:cBhvr>
                                      <p:tavLst>
                                        <p:tav tm="0">
                                          <p:val>
                                            <p:fltVal val="0"/>
                                          </p:val>
                                        </p:tav>
                                        <p:tav tm="100000">
                                          <p:val>
                                            <p:strVal val="#ppt_h"/>
                                          </p:val>
                                        </p:tav>
                                      </p:tavLst>
                                    </p:anim>
                                    <p:animEffect transition="in" filter="fade">
                                      <p:cBhvr>
                                        <p:cTn id="30" dur="500"/>
                                        <p:tgtEl>
                                          <p:spTgt spid="29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05"/>
                                        </p:tgtEl>
                                        <p:attrNameLst>
                                          <p:attrName>style.visibility</p:attrName>
                                        </p:attrNameLst>
                                      </p:cBhvr>
                                      <p:to>
                                        <p:strVal val="visible"/>
                                      </p:to>
                                    </p:set>
                                    <p:anim calcmode="lin" valueType="num">
                                      <p:cBhvr>
                                        <p:cTn id="34" dur="500" fill="hold"/>
                                        <p:tgtEl>
                                          <p:spTgt spid="305"/>
                                        </p:tgtEl>
                                        <p:attrNameLst>
                                          <p:attrName>ppt_w</p:attrName>
                                        </p:attrNameLst>
                                      </p:cBhvr>
                                      <p:tavLst>
                                        <p:tav tm="0">
                                          <p:val>
                                            <p:fltVal val="0"/>
                                          </p:val>
                                        </p:tav>
                                        <p:tav tm="100000">
                                          <p:val>
                                            <p:strVal val="#ppt_w"/>
                                          </p:val>
                                        </p:tav>
                                      </p:tavLst>
                                    </p:anim>
                                    <p:anim calcmode="lin" valueType="num">
                                      <p:cBhvr>
                                        <p:cTn id="35" dur="500" fill="hold"/>
                                        <p:tgtEl>
                                          <p:spTgt spid="305"/>
                                        </p:tgtEl>
                                        <p:attrNameLst>
                                          <p:attrName>ppt_h</p:attrName>
                                        </p:attrNameLst>
                                      </p:cBhvr>
                                      <p:tavLst>
                                        <p:tav tm="0">
                                          <p:val>
                                            <p:fltVal val="0"/>
                                          </p:val>
                                        </p:tav>
                                        <p:tav tm="100000">
                                          <p:val>
                                            <p:strVal val="#ppt_h"/>
                                          </p:val>
                                        </p:tav>
                                      </p:tavLst>
                                    </p:anim>
                                    <p:animEffect transition="in" filter="fade">
                                      <p:cBhvr>
                                        <p:cTn id="36" dur="500"/>
                                        <p:tgtEl>
                                          <p:spTgt spid="305"/>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151"/>
                                        </p:tgtEl>
                                        <p:attrNameLst>
                                          <p:attrName>ppt_w</p:attrName>
                                        </p:attrNameLst>
                                      </p:cBhvr>
                                      <p:tavLst>
                                        <p:tav tm="0">
                                          <p:val>
                                            <p:strVal val="ppt_w"/>
                                          </p:val>
                                        </p:tav>
                                        <p:tav tm="100000">
                                          <p:val>
                                            <p:fltVal val="0"/>
                                          </p:val>
                                        </p:tav>
                                      </p:tavLst>
                                    </p:anim>
                                    <p:anim calcmode="lin" valueType="num">
                                      <p:cBhvr>
                                        <p:cTn id="44" dur="500"/>
                                        <p:tgtEl>
                                          <p:spTgt spid="151"/>
                                        </p:tgtEl>
                                        <p:attrNameLst>
                                          <p:attrName>ppt_h</p:attrName>
                                        </p:attrNameLst>
                                      </p:cBhvr>
                                      <p:tavLst>
                                        <p:tav tm="0">
                                          <p:val>
                                            <p:strVal val="ppt_h"/>
                                          </p:val>
                                        </p:tav>
                                        <p:tav tm="100000">
                                          <p:val>
                                            <p:fltVal val="0"/>
                                          </p:val>
                                        </p:tav>
                                      </p:tavLst>
                                    </p:anim>
                                    <p:animEffect transition="out" filter="fade">
                                      <p:cBhvr>
                                        <p:cTn id="45" dur="500"/>
                                        <p:tgtEl>
                                          <p:spTgt spid="151"/>
                                        </p:tgtEl>
                                      </p:cBhvr>
                                    </p:animEffect>
                                    <p:set>
                                      <p:cBhvr>
                                        <p:cTn id="46" dur="1" fill="hold">
                                          <p:stCondLst>
                                            <p:cond delay="499"/>
                                          </p:stCondLst>
                                        </p:cTn>
                                        <p:tgtEl>
                                          <p:spTgt spid="151"/>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154"/>
                                        </p:tgtEl>
                                        <p:attrNameLst>
                                          <p:attrName>ppt_w</p:attrName>
                                        </p:attrNameLst>
                                      </p:cBhvr>
                                      <p:tavLst>
                                        <p:tav tm="0">
                                          <p:val>
                                            <p:strVal val="ppt_w"/>
                                          </p:val>
                                        </p:tav>
                                        <p:tav tm="100000">
                                          <p:val>
                                            <p:fltVal val="0"/>
                                          </p:val>
                                        </p:tav>
                                      </p:tavLst>
                                    </p:anim>
                                    <p:anim calcmode="lin" valueType="num">
                                      <p:cBhvr>
                                        <p:cTn id="49" dur="500"/>
                                        <p:tgtEl>
                                          <p:spTgt spid="154"/>
                                        </p:tgtEl>
                                        <p:attrNameLst>
                                          <p:attrName>ppt_h</p:attrName>
                                        </p:attrNameLst>
                                      </p:cBhvr>
                                      <p:tavLst>
                                        <p:tav tm="0">
                                          <p:val>
                                            <p:strVal val="ppt_h"/>
                                          </p:val>
                                        </p:tav>
                                        <p:tav tm="100000">
                                          <p:val>
                                            <p:fltVal val="0"/>
                                          </p:val>
                                        </p:tav>
                                      </p:tavLst>
                                    </p:anim>
                                    <p:animEffect transition="out" filter="fade">
                                      <p:cBhvr>
                                        <p:cTn id="50" dur="500"/>
                                        <p:tgtEl>
                                          <p:spTgt spid="154"/>
                                        </p:tgtEl>
                                      </p:cBhvr>
                                    </p:animEffect>
                                    <p:set>
                                      <p:cBhvr>
                                        <p:cTn id="51" dur="1" fill="hold">
                                          <p:stCondLst>
                                            <p:cond delay="499"/>
                                          </p:stCondLst>
                                        </p:cTn>
                                        <p:tgtEl>
                                          <p:spTgt spid="154"/>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157"/>
                                        </p:tgtEl>
                                        <p:attrNameLst>
                                          <p:attrName>ppt_w</p:attrName>
                                        </p:attrNameLst>
                                      </p:cBhvr>
                                      <p:tavLst>
                                        <p:tav tm="0">
                                          <p:val>
                                            <p:strVal val="ppt_w"/>
                                          </p:val>
                                        </p:tav>
                                        <p:tav tm="100000">
                                          <p:val>
                                            <p:fltVal val="0"/>
                                          </p:val>
                                        </p:tav>
                                      </p:tavLst>
                                    </p:anim>
                                    <p:anim calcmode="lin" valueType="num">
                                      <p:cBhvr>
                                        <p:cTn id="54" dur="500"/>
                                        <p:tgtEl>
                                          <p:spTgt spid="157"/>
                                        </p:tgtEl>
                                        <p:attrNameLst>
                                          <p:attrName>ppt_h</p:attrName>
                                        </p:attrNameLst>
                                      </p:cBhvr>
                                      <p:tavLst>
                                        <p:tav tm="0">
                                          <p:val>
                                            <p:strVal val="ppt_h"/>
                                          </p:val>
                                        </p:tav>
                                        <p:tav tm="100000">
                                          <p:val>
                                            <p:fltVal val="0"/>
                                          </p:val>
                                        </p:tav>
                                      </p:tavLst>
                                    </p:anim>
                                    <p:animEffect transition="out" filter="fade">
                                      <p:cBhvr>
                                        <p:cTn id="55" dur="500"/>
                                        <p:tgtEl>
                                          <p:spTgt spid="157"/>
                                        </p:tgtEl>
                                      </p:cBhvr>
                                    </p:animEffect>
                                    <p:set>
                                      <p:cBhvr>
                                        <p:cTn id="56" dur="1" fill="hold">
                                          <p:stCondLst>
                                            <p:cond delay="499"/>
                                          </p:stCondLst>
                                        </p:cTn>
                                        <p:tgtEl>
                                          <p:spTgt spid="157"/>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161"/>
                                        </p:tgtEl>
                                        <p:attrNameLst>
                                          <p:attrName>ppt_w</p:attrName>
                                        </p:attrNameLst>
                                      </p:cBhvr>
                                      <p:tavLst>
                                        <p:tav tm="0">
                                          <p:val>
                                            <p:strVal val="ppt_w"/>
                                          </p:val>
                                        </p:tav>
                                        <p:tav tm="100000">
                                          <p:val>
                                            <p:fltVal val="0"/>
                                          </p:val>
                                        </p:tav>
                                      </p:tavLst>
                                    </p:anim>
                                    <p:anim calcmode="lin" valueType="num">
                                      <p:cBhvr>
                                        <p:cTn id="59" dur="500"/>
                                        <p:tgtEl>
                                          <p:spTgt spid="161"/>
                                        </p:tgtEl>
                                        <p:attrNameLst>
                                          <p:attrName>ppt_h</p:attrName>
                                        </p:attrNameLst>
                                      </p:cBhvr>
                                      <p:tavLst>
                                        <p:tav tm="0">
                                          <p:val>
                                            <p:strVal val="ppt_h"/>
                                          </p:val>
                                        </p:tav>
                                        <p:tav tm="100000">
                                          <p:val>
                                            <p:fltVal val="0"/>
                                          </p:val>
                                        </p:tav>
                                      </p:tavLst>
                                    </p:anim>
                                    <p:animEffect transition="out" filter="fade">
                                      <p:cBhvr>
                                        <p:cTn id="60" dur="500"/>
                                        <p:tgtEl>
                                          <p:spTgt spid="161"/>
                                        </p:tgtEl>
                                      </p:cBhvr>
                                    </p:animEffect>
                                    <p:set>
                                      <p:cBhvr>
                                        <p:cTn id="61" dur="1" fill="hold">
                                          <p:stCondLst>
                                            <p:cond delay="499"/>
                                          </p:stCondLst>
                                        </p:cTn>
                                        <p:tgtEl>
                                          <p:spTgt spid="161"/>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164"/>
                                        </p:tgtEl>
                                        <p:attrNameLst>
                                          <p:attrName>ppt_w</p:attrName>
                                        </p:attrNameLst>
                                      </p:cBhvr>
                                      <p:tavLst>
                                        <p:tav tm="0">
                                          <p:val>
                                            <p:strVal val="ppt_w"/>
                                          </p:val>
                                        </p:tav>
                                        <p:tav tm="100000">
                                          <p:val>
                                            <p:fltVal val="0"/>
                                          </p:val>
                                        </p:tav>
                                      </p:tavLst>
                                    </p:anim>
                                    <p:anim calcmode="lin" valueType="num">
                                      <p:cBhvr>
                                        <p:cTn id="64" dur="500"/>
                                        <p:tgtEl>
                                          <p:spTgt spid="164"/>
                                        </p:tgtEl>
                                        <p:attrNameLst>
                                          <p:attrName>ppt_h</p:attrName>
                                        </p:attrNameLst>
                                      </p:cBhvr>
                                      <p:tavLst>
                                        <p:tav tm="0">
                                          <p:val>
                                            <p:strVal val="ppt_h"/>
                                          </p:val>
                                        </p:tav>
                                        <p:tav tm="100000">
                                          <p:val>
                                            <p:fltVal val="0"/>
                                          </p:val>
                                        </p:tav>
                                      </p:tavLst>
                                    </p:anim>
                                    <p:animEffect transition="out" filter="fade">
                                      <p:cBhvr>
                                        <p:cTn id="65" dur="500"/>
                                        <p:tgtEl>
                                          <p:spTgt spid="164"/>
                                        </p:tgtEl>
                                      </p:cBhvr>
                                    </p:animEffect>
                                    <p:set>
                                      <p:cBhvr>
                                        <p:cTn id="66" dur="1" fill="hold">
                                          <p:stCondLst>
                                            <p:cond delay="499"/>
                                          </p:stCondLst>
                                        </p:cTn>
                                        <p:tgtEl>
                                          <p:spTgt spid="164"/>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167"/>
                                        </p:tgtEl>
                                        <p:attrNameLst>
                                          <p:attrName>ppt_w</p:attrName>
                                        </p:attrNameLst>
                                      </p:cBhvr>
                                      <p:tavLst>
                                        <p:tav tm="0">
                                          <p:val>
                                            <p:strVal val="ppt_w"/>
                                          </p:val>
                                        </p:tav>
                                        <p:tav tm="100000">
                                          <p:val>
                                            <p:fltVal val="0"/>
                                          </p:val>
                                        </p:tav>
                                      </p:tavLst>
                                    </p:anim>
                                    <p:anim calcmode="lin" valueType="num">
                                      <p:cBhvr>
                                        <p:cTn id="69" dur="500"/>
                                        <p:tgtEl>
                                          <p:spTgt spid="167"/>
                                        </p:tgtEl>
                                        <p:attrNameLst>
                                          <p:attrName>ppt_h</p:attrName>
                                        </p:attrNameLst>
                                      </p:cBhvr>
                                      <p:tavLst>
                                        <p:tav tm="0">
                                          <p:val>
                                            <p:strVal val="ppt_h"/>
                                          </p:val>
                                        </p:tav>
                                        <p:tav tm="100000">
                                          <p:val>
                                            <p:fltVal val="0"/>
                                          </p:val>
                                        </p:tav>
                                      </p:tavLst>
                                    </p:anim>
                                    <p:animEffect transition="out" filter="fade">
                                      <p:cBhvr>
                                        <p:cTn id="70" dur="500"/>
                                        <p:tgtEl>
                                          <p:spTgt spid="167"/>
                                        </p:tgtEl>
                                      </p:cBhvr>
                                    </p:animEffect>
                                    <p:set>
                                      <p:cBhvr>
                                        <p:cTn id="71" dur="1" fill="hold">
                                          <p:stCondLst>
                                            <p:cond delay="499"/>
                                          </p:stCondLst>
                                        </p:cTn>
                                        <p:tgtEl>
                                          <p:spTgt spid="167"/>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197"/>
                                        </p:tgtEl>
                                        <p:attrNameLst>
                                          <p:attrName>style.visibility</p:attrName>
                                        </p:attrNameLst>
                                      </p:cBhvr>
                                      <p:to>
                                        <p:strVal val="visible"/>
                                      </p:to>
                                    </p:set>
                                    <p:anim calcmode="lin" valueType="num">
                                      <p:cBhvr>
                                        <p:cTn id="75" dur="500" fill="hold"/>
                                        <p:tgtEl>
                                          <p:spTgt spid="197"/>
                                        </p:tgtEl>
                                        <p:attrNameLst>
                                          <p:attrName>ppt_w</p:attrName>
                                        </p:attrNameLst>
                                      </p:cBhvr>
                                      <p:tavLst>
                                        <p:tav tm="0">
                                          <p:val>
                                            <p:fltVal val="0"/>
                                          </p:val>
                                        </p:tav>
                                        <p:tav tm="100000">
                                          <p:val>
                                            <p:strVal val="#ppt_w"/>
                                          </p:val>
                                        </p:tav>
                                      </p:tavLst>
                                    </p:anim>
                                    <p:anim calcmode="lin" valueType="num">
                                      <p:cBhvr>
                                        <p:cTn id="76" dur="500" fill="hold"/>
                                        <p:tgtEl>
                                          <p:spTgt spid="197"/>
                                        </p:tgtEl>
                                        <p:attrNameLst>
                                          <p:attrName>ppt_h</p:attrName>
                                        </p:attrNameLst>
                                      </p:cBhvr>
                                      <p:tavLst>
                                        <p:tav tm="0">
                                          <p:val>
                                            <p:fltVal val="0"/>
                                          </p:val>
                                        </p:tav>
                                        <p:tav tm="100000">
                                          <p:val>
                                            <p:strVal val="#ppt_h"/>
                                          </p:val>
                                        </p:tav>
                                      </p:tavLst>
                                    </p:anim>
                                    <p:animEffect transition="in" filter="fade">
                                      <p:cBhvr>
                                        <p:cTn id="77" dur="500"/>
                                        <p:tgtEl>
                                          <p:spTgt spid="197"/>
                                        </p:tgtEl>
                                      </p:cBhvr>
                                    </p:animEffect>
                                  </p:childTnLst>
                                </p:cTn>
                              </p:par>
                              <p:par>
                                <p:cTn id="78" presetID="53" presetClass="entr" presetSubtype="16" fill="hold" nodeType="withEffect">
                                  <p:stCondLst>
                                    <p:cond delay="0"/>
                                  </p:stCondLst>
                                  <p:childTnLst>
                                    <p:set>
                                      <p:cBhvr>
                                        <p:cTn id="79" dur="1" fill="hold">
                                          <p:stCondLst>
                                            <p:cond delay="0"/>
                                          </p:stCondLst>
                                        </p:cTn>
                                        <p:tgtEl>
                                          <p:spTgt spid="235"/>
                                        </p:tgtEl>
                                        <p:attrNameLst>
                                          <p:attrName>style.visibility</p:attrName>
                                        </p:attrNameLst>
                                      </p:cBhvr>
                                      <p:to>
                                        <p:strVal val="visible"/>
                                      </p:to>
                                    </p:set>
                                    <p:anim calcmode="lin" valueType="num">
                                      <p:cBhvr>
                                        <p:cTn id="80" dur="500" fill="hold"/>
                                        <p:tgtEl>
                                          <p:spTgt spid="235"/>
                                        </p:tgtEl>
                                        <p:attrNameLst>
                                          <p:attrName>ppt_w</p:attrName>
                                        </p:attrNameLst>
                                      </p:cBhvr>
                                      <p:tavLst>
                                        <p:tav tm="0">
                                          <p:val>
                                            <p:fltVal val="0"/>
                                          </p:val>
                                        </p:tav>
                                        <p:tav tm="100000">
                                          <p:val>
                                            <p:strVal val="#ppt_w"/>
                                          </p:val>
                                        </p:tav>
                                      </p:tavLst>
                                    </p:anim>
                                    <p:anim calcmode="lin" valueType="num">
                                      <p:cBhvr>
                                        <p:cTn id="81" dur="500" fill="hold"/>
                                        <p:tgtEl>
                                          <p:spTgt spid="235"/>
                                        </p:tgtEl>
                                        <p:attrNameLst>
                                          <p:attrName>ppt_h</p:attrName>
                                        </p:attrNameLst>
                                      </p:cBhvr>
                                      <p:tavLst>
                                        <p:tav tm="0">
                                          <p:val>
                                            <p:fltVal val="0"/>
                                          </p:val>
                                        </p:tav>
                                        <p:tav tm="100000">
                                          <p:val>
                                            <p:strVal val="#ppt_h"/>
                                          </p:val>
                                        </p:tav>
                                      </p:tavLst>
                                    </p:anim>
                                    <p:animEffect transition="in" filter="fade">
                                      <p:cBhvr>
                                        <p:cTn id="82" dur="500"/>
                                        <p:tgtEl>
                                          <p:spTgt spid="235"/>
                                        </p:tgtEl>
                                      </p:cBhvr>
                                    </p:animEffect>
                                  </p:childTnLst>
                                </p:cTn>
                              </p:par>
                              <p:par>
                                <p:cTn id="83" presetID="53" presetClass="entr" presetSubtype="16" fill="hold" nodeType="withEffect">
                                  <p:stCondLst>
                                    <p:cond delay="0"/>
                                  </p:stCondLst>
                                  <p:childTnLst>
                                    <p:set>
                                      <p:cBhvr>
                                        <p:cTn id="84" dur="1" fill="hold">
                                          <p:stCondLst>
                                            <p:cond delay="0"/>
                                          </p:stCondLst>
                                        </p:cTn>
                                        <p:tgtEl>
                                          <p:spTgt spid="250"/>
                                        </p:tgtEl>
                                        <p:attrNameLst>
                                          <p:attrName>style.visibility</p:attrName>
                                        </p:attrNameLst>
                                      </p:cBhvr>
                                      <p:to>
                                        <p:strVal val="visible"/>
                                      </p:to>
                                    </p:set>
                                    <p:anim calcmode="lin" valueType="num">
                                      <p:cBhvr>
                                        <p:cTn id="85" dur="500" fill="hold"/>
                                        <p:tgtEl>
                                          <p:spTgt spid="250"/>
                                        </p:tgtEl>
                                        <p:attrNameLst>
                                          <p:attrName>ppt_w</p:attrName>
                                        </p:attrNameLst>
                                      </p:cBhvr>
                                      <p:tavLst>
                                        <p:tav tm="0">
                                          <p:val>
                                            <p:fltVal val="0"/>
                                          </p:val>
                                        </p:tav>
                                        <p:tav tm="100000">
                                          <p:val>
                                            <p:strVal val="#ppt_w"/>
                                          </p:val>
                                        </p:tav>
                                      </p:tavLst>
                                    </p:anim>
                                    <p:anim calcmode="lin" valueType="num">
                                      <p:cBhvr>
                                        <p:cTn id="86" dur="500" fill="hold"/>
                                        <p:tgtEl>
                                          <p:spTgt spid="250"/>
                                        </p:tgtEl>
                                        <p:attrNameLst>
                                          <p:attrName>ppt_h</p:attrName>
                                        </p:attrNameLst>
                                      </p:cBhvr>
                                      <p:tavLst>
                                        <p:tav tm="0">
                                          <p:val>
                                            <p:fltVal val="0"/>
                                          </p:val>
                                        </p:tav>
                                        <p:tav tm="100000">
                                          <p:val>
                                            <p:strVal val="#ppt_h"/>
                                          </p:val>
                                        </p:tav>
                                      </p:tavLst>
                                    </p:anim>
                                    <p:animEffect transition="in" filter="fade">
                                      <p:cBhvr>
                                        <p:cTn id="87" dur="500"/>
                                        <p:tgtEl>
                                          <p:spTgt spid="250"/>
                                        </p:tgtEl>
                                      </p:cBhvr>
                                    </p:animEffect>
                                  </p:childTnLst>
                                </p:cTn>
                              </p:par>
                              <p:par>
                                <p:cTn id="88" presetID="53" presetClass="entr" presetSubtype="16" fill="hold" nodeType="withEffect">
                                  <p:stCondLst>
                                    <p:cond delay="250"/>
                                  </p:stCondLst>
                                  <p:childTnLst>
                                    <p:set>
                                      <p:cBhvr>
                                        <p:cTn id="89" dur="1" fill="hold">
                                          <p:stCondLst>
                                            <p:cond delay="0"/>
                                          </p:stCondLst>
                                        </p:cTn>
                                        <p:tgtEl>
                                          <p:spTgt spid="259"/>
                                        </p:tgtEl>
                                        <p:attrNameLst>
                                          <p:attrName>style.visibility</p:attrName>
                                        </p:attrNameLst>
                                      </p:cBhvr>
                                      <p:to>
                                        <p:strVal val="visible"/>
                                      </p:to>
                                    </p:set>
                                    <p:anim calcmode="lin" valueType="num">
                                      <p:cBhvr>
                                        <p:cTn id="90" dur="500" fill="hold"/>
                                        <p:tgtEl>
                                          <p:spTgt spid="259"/>
                                        </p:tgtEl>
                                        <p:attrNameLst>
                                          <p:attrName>ppt_w</p:attrName>
                                        </p:attrNameLst>
                                      </p:cBhvr>
                                      <p:tavLst>
                                        <p:tav tm="0">
                                          <p:val>
                                            <p:fltVal val="0"/>
                                          </p:val>
                                        </p:tav>
                                        <p:tav tm="100000">
                                          <p:val>
                                            <p:strVal val="#ppt_w"/>
                                          </p:val>
                                        </p:tav>
                                      </p:tavLst>
                                    </p:anim>
                                    <p:anim calcmode="lin" valueType="num">
                                      <p:cBhvr>
                                        <p:cTn id="91" dur="500" fill="hold"/>
                                        <p:tgtEl>
                                          <p:spTgt spid="259"/>
                                        </p:tgtEl>
                                        <p:attrNameLst>
                                          <p:attrName>ppt_h</p:attrName>
                                        </p:attrNameLst>
                                      </p:cBhvr>
                                      <p:tavLst>
                                        <p:tav tm="0">
                                          <p:val>
                                            <p:fltVal val="0"/>
                                          </p:val>
                                        </p:tav>
                                        <p:tav tm="100000">
                                          <p:val>
                                            <p:strVal val="#ppt_h"/>
                                          </p:val>
                                        </p:tav>
                                      </p:tavLst>
                                    </p:anim>
                                    <p:animEffect transition="in" filter="fade">
                                      <p:cBhvr>
                                        <p:cTn id="92" dur="500"/>
                                        <p:tgtEl>
                                          <p:spTgt spid="259"/>
                                        </p:tgtEl>
                                      </p:cBhvr>
                                    </p:animEffect>
                                  </p:childTnLst>
                                </p:cTn>
                              </p:par>
                              <p:par>
                                <p:cTn id="93" presetID="53" presetClass="entr" presetSubtype="16" fill="hold" nodeType="withEffect">
                                  <p:stCondLst>
                                    <p:cond delay="250"/>
                                  </p:stCondLst>
                                  <p:childTnLst>
                                    <p:set>
                                      <p:cBhvr>
                                        <p:cTn id="94" dur="1" fill="hold">
                                          <p:stCondLst>
                                            <p:cond delay="0"/>
                                          </p:stCondLst>
                                        </p:cTn>
                                        <p:tgtEl>
                                          <p:spTgt spid="214"/>
                                        </p:tgtEl>
                                        <p:attrNameLst>
                                          <p:attrName>style.visibility</p:attrName>
                                        </p:attrNameLst>
                                      </p:cBhvr>
                                      <p:to>
                                        <p:strVal val="visible"/>
                                      </p:to>
                                    </p:set>
                                    <p:anim calcmode="lin" valueType="num">
                                      <p:cBhvr>
                                        <p:cTn id="95" dur="500" fill="hold"/>
                                        <p:tgtEl>
                                          <p:spTgt spid="214"/>
                                        </p:tgtEl>
                                        <p:attrNameLst>
                                          <p:attrName>ppt_w</p:attrName>
                                        </p:attrNameLst>
                                      </p:cBhvr>
                                      <p:tavLst>
                                        <p:tav tm="0">
                                          <p:val>
                                            <p:fltVal val="0"/>
                                          </p:val>
                                        </p:tav>
                                        <p:tav tm="100000">
                                          <p:val>
                                            <p:strVal val="#ppt_w"/>
                                          </p:val>
                                        </p:tav>
                                      </p:tavLst>
                                    </p:anim>
                                    <p:anim calcmode="lin" valueType="num">
                                      <p:cBhvr>
                                        <p:cTn id="96" dur="500" fill="hold"/>
                                        <p:tgtEl>
                                          <p:spTgt spid="214"/>
                                        </p:tgtEl>
                                        <p:attrNameLst>
                                          <p:attrName>ppt_h</p:attrName>
                                        </p:attrNameLst>
                                      </p:cBhvr>
                                      <p:tavLst>
                                        <p:tav tm="0">
                                          <p:val>
                                            <p:fltVal val="0"/>
                                          </p:val>
                                        </p:tav>
                                        <p:tav tm="100000">
                                          <p:val>
                                            <p:strVal val="#ppt_h"/>
                                          </p:val>
                                        </p:tav>
                                      </p:tavLst>
                                    </p:anim>
                                    <p:animEffect transition="in" filter="fade">
                                      <p:cBhvr>
                                        <p:cTn id="97" dur="500"/>
                                        <p:tgtEl>
                                          <p:spTgt spid="214"/>
                                        </p:tgtEl>
                                      </p:cBhvr>
                                    </p:animEffect>
                                  </p:childTnLst>
                                </p:cTn>
                              </p:par>
                              <p:par>
                                <p:cTn id="98" presetID="53" presetClass="entr" presetSubtype="16"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 calcmode="lin" valueType="num">
                                      <p:cBhvr>
                                        <p:cTn id="100" dur="500" fill="hold"/>
                                        <p:tgtEl>
                                          <p:spTgt spid="223"/>
                                        </p:tgtEl>
                                        <p:attrNameLst>
                                          <p:attrName>ppt_w</p:attrName>
                                        </p:attrNameLst>
                                      </p:cBhvr>
                                      <p:tavLst>
                                        <p:tav tm="0">
                                          <p:val>
                                            <p:fltVal val="0"/>
                                          </p:val>
                                        </p:tav>
                                        <p:tav tm="100000">
                                          <p:val>
                                            <p:strVal val="#ppt_w"/>
                                          </p:val>
                                        </p:tav>
                                      </p:tavLst>
                                    </p:anim>
                                    <p:anim calcmode="lin" valueType="num">
                                      <p:cBhvr>
                                        <p:cTn id="101" dur="500" fill="hold"/>
                                        <p:tgtEl>
                                          <p:spTgt spid="223"/>
                                        </p:tgtEl>
                                        <p:attrNameLst>
                                          <p:attrName>ppt_h</p:attrName>
                                        </p:attrNameLst>
                                      </p:cBhvr>
                                      <p:tavLst>
                                        <p:tav tm="0">
                                          <p:val>
                                            <p:fltVal val="0"/>
                                          </p:val>
                                        </p:tav>
                                        <p:tav tm="100000">
                                          <p:val>
                                            <p:strVal val="#ppt_h"/>
                                          </p:val>
                                        </p:tav>
                                      </p:tavLst>
                                    </p:anim>
                                    <p:animEffect transition="in" filter="fade">
                                      <p:cBhvr>
                                        <p:cTn id="102" dur="500"/>
                                        <p:tgtEl>
                                          <p:spTgt spid="223"/>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03"/>
                                        </p:tgtEl>
                                        <p:attrNameLst>
                                          <p:attrName>style.visibility</p:attrName>
                                        </p:attrNameLst>
                                      </p:cBhvr>
                                      <p:to>
                                        <p:strVal val="visible"/>
                                      </p:to>
                                    </p:set>
                                    <p:anim calcmode="lin" valueType="num">
                                      <p:cBhvr>
                                        <p:cTn id="105" dur="500" fill="hold"/>
                                        <p:tgtEl>
                                          <p:spTgt spid="203"/>
                                        </p:tgtEl>
                                        <p:attrNameLst>
                                          <p:attrName>ppt_w</p:attrName>
                                        </p:attrNameLst>
                                      </p:cBhvr>
                                      <p:tavLst>
                                        <p:tav tm="0">
                                          <p:val>
                                            <p:fltVal val="0"/>
                                          </p:val>
                                        </p:tav>
                                        <p:tav tm="100000">
                                          <p:val>
                                            <p:strVal val="#ppt_w"/>
                                          </p:val>
                                        </p:tav>
                                      </p:tavLst>
                                    </p:anim>
                                    <p:anim calcmode="lin" valueType="num">
                                      <p:cBhvr>
                                        <p:cTn id="106" dur="500" fill="hold"/>
                                        <p:tgtEl>
                                          <p:spTgt spid="203"/>
                                        </p:tgtEl>
                                        <p:attrNameLst>
                                          <p:attrName>ppt_h</p:attrName>
                                        </p:attrNameLst>
                                      </p:cBhvr>
                                      <p:tavLst>
                                        <p:tav tm="0">
                                          <p:val>
                                            <p:fltVal val="0"/>
                                          </p:val>
                                        </p:tav>
                                        <p:tav tm="100000">
                                          <p:val>
                                            <p:strVal val="#ppt_h"/>
                                          </p:val>
                                        </p:tav>
                                      </p:tavLst>
                                    </p:anim>
                                    <p:animEffect transition="in" filter="fade">
                                      <p:cBhvr>
                                        <p:cTn id="107" dur="500"/>
                                        <p:tgtEl>
                                          <p:spTgt spid="203"/>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26"/>
                                        </p:tgtEl>
                                        <p:attrNameLst>
                                          <p:attrName>style.visibility</p:attrName>
                                        </p:attrNameLst>
                                      </p:cBhvr>
                                      <p:to>
                                        <p:strVal val="visible"/>
                                      </p:to>
                                    </p:set>
                                    <p:anim calcmode="lin" valueType="num">
                                      <p:cBhvr>
                                        <p:cTn id="110" dur="500" fill="hold"/>
                                        <p:tgtEl>
                                          <p:spTgt spid="226"/>
                                        </p:tgtEl>
                                        <p:attrNameLst>
                                          <p:attrName>ppt_w</p:attrName>
                                        </p:attrNameLst>
                                      </p:cBhvr>
                                      <p:tavLst>
                                        <p:tav tm="0">
                                          <p:val>
                                            <p:fltVal val="0"/>
                                          </p:val>
                                        </p:tav>
                                        <p:tav tm="100000">
                                          <p:val>
                                            <p:strVal val="#ppt_w"/>
                                          </p:val>
                                        </p:tav>
                                      </p:tavLst>
                                    </p:anim>
                                    <p:anim calcmode="lin" valueType="num">
                                      <p:cBhvr>
                                        <p:cTn id="111" dur="500" fill="hold"/>
                                        <p:tgtEl>
                                          <p:spTgt spid="226"/>
                                        </p:tgtEl>
                                        <p:attrNameLst>
                                          <p:attrName>ppt_h</p:attrName>
                                        </p:attrNameLst>
                                      </p:cBhvr>
                                      <p:tavLst>
                                        <p:tav tm="0">
                                          <p:val>
                                            <p:fltVal val="0"/>
                                          </p:val>
                                        </p:tav>
                                        <p:tav tm="100000">
                                          <p:val>
                                            <p:strVal val="#ppt_h"/>
                                          </p:val>
                                        </p:tav>
                                      </p:tavLst>
                                    </p:anim>
                                    <p:animEffect transition="in" filter="fade">
                                      <p:cBhvr>
                                        <p:cTn id="112" dur="500"/>
                                        <p:tgtEl>
                                          <p:spTgt spid="226"/>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17"/>
                                        </p:tgtEl>
                                        <p:attrNameLst>
                                          <p:attrName>style.visibility</p:attrName>
                                        </p:attrNameLst>
                                      </p:cBhvr>
                                      <p:to>
                                        <p:strVal val="visible"/>
                                      </p:to>
                                    </p:set>
                                    <p:anim calcmode="lin" valueType="num">
                                      <p:cBhvr>
                                        <p:cTn id="115" dur="500" fill="hold"/>
                                        <p:tgtEl>
                                          <p:spTgt spid="217"/>
                                        </p:tgtEl>
                                        <p:attrNameLst>
                                          <p:attrName>ppt_w</p:attrName>
                                        </p:attrNameLst>
                                      </p:cBhvr>
                                      <p:tavLst>
                                        <p:tav tm="0">
                                          <p:val>
                                            <p:fltVal val="0"/>
                                          </p:val>
                                        </p:tav>
                                        <p:tav tm="100000">
                                          <p:val>
                                            <p:strVal val="#ppt_w"/>
                                          </p:val>
                                        </p:tav>
                                      </p:tavLst>
                                    </p:anim>
                                    <p:anim calcmode="lin" valueType="num">
                                      <p:cBhvr>
                                        <p:cTn id="116" dur="500" fill="hold"/>
                                        <p:tgtEl>
                                          <p:spTgt spid="217"/>
                                        </p:tgtEl>
                                        <p:attrNameLst>
                                          <p:attrName>ppt_h</p:attrName>
                                        </p:attrNameLst>
                                      </p:cBhvr>
                                      <p:tavLst>
                                        <p:tav tm="0">
                                          <p:val>
                                            <p:fltVal val="0"/>
                                          </p:val>
                                        </p:tav>
                                        <p:tav tm="100000">
                                          <p:val>
                                            <p:strVal val="#ppt_h"/>
                                          </p:val>
                                        </p:tav>
                                      </p:tavLst>
                                    </p:anim>
                                    <p:animEffect transition="in" filter="fade">
                                      <p:cBhvr>
                                        <p:cTn id="117" dur="500"/>
                                        <p:tgtEl>
                                          <p:spTgt spid="217"/>
                                        </p:tgtEl>
                                      </p:cBhvr>
                                    </p:animEffect>
                                  </p:childTnLst>
                                </p:cTn>
                              </p:par>
                              <p:par>
                                <p:cTn id="118" presetID="53" presetClass="entr" presetSubtype="16" fill="hold" nodeType="withEffect">
                                  <p:stCondLst>
                                    <p:cond delay="0"/>
                                  </p:stCondLst>
                                  <p:childTnLst>
                                    <p:set>
                                      <p:cBhvr>
                                        <p:cTn id="119" dur="1" fill="hold">
                                          <p:stCondLst>
                                            <p:cond delay="0"/>
                                          </p:stCondLst>
                                        </p:cTn>
                                        <p:tgtEl>
                                          <p:spTgt spid="232"/>
                                        </p:tgtEl>
                                        <p:attrNameLst>
                                          <p:attrName>style.visibility</p:attrName>
                                        </p:attrNameLst>
                                      </p:cBhvr>
                                      <p:to>
                                        <p:strVal val="visible"/>
                                      </p:to>
                                    </p:set>
                                    <p:anim calcmode="lin" valueType="num">
                                      <p:cBhvr>
                                        <p:cTn id="120" dur="500" fill="hold"/>
                                        <p:tgtEl>
                                          <p:spTgt spid="232"/>
                                        </p:tgtEl>
                                        <p:attrNameLst>
                                          <p:attrName>ppt_w</p:attrName>
                                        </p:attrNameLst>
                                      </p:cBhvr>
                                      <p:tavLst>
                                        <p:tav tm="0">
                                          <p:val>
                                            <p:fltVal val="0"/>
                                          </p:val>
                                        </p:tav>
                                        <p:tav tm="100000">
                                          <p:val>
                                            <p:strVal val="#ppt_w"/>
                                          </p:val>
                                        </p:tav>
                                      </p:tavLst>
                                    </p:anim>
                                    <p:anim calcmode="lin" valueType="num">
                                      <p:cBhvr>
                                        <p:cTn id="121" dur="500" fill="hold"/>
                                        <p:tgtEl>
                                          <p:spTgt spid="232"/>
                                        </p:tgtEl>
                                        <p:attrNameLst>
                                          <p:attrName>ppt_h</p:attrName>
                                        </p:attrNameLst>
                                      </p:cBhvr>
                                      <p:tavLst>
                                        <p:tav tm="0">
                                          <p:val>
                                            <p:fltVal val="0"/>
                                          </p:val>
                                        </p:tav>
                                        <p:tav tm="100000">
                                          <p:val>
                                            <p:strVal val="#ppt_h"/>
                                          </p:val>
                                        </p:tav>
                                      </p:tavLst>
                                    </p:anim>
                                    <p:animEffect transition="in" filter="fade">
                                      <p:cBhvr>
                                        <p:cTn id="122" dur="500"/>
                                        <p:tgtEl>
                                          <p:spTgt spid="232"/>
                                        </p:tgtEl>
                                      </p:cBhvr>
                                    </p:animEffect>
                                  </p:childTnLst>
                                </p:cTn>
                              </p:par>
                              <p:par>
                                <p:cTn id="123" presetID="53" presetClass="entr" presetSubtype="16" fill="hold" nodeType="withEffect">
                                  <p:stCondLst>
                                    <p:cond delay="0"/>
                                  </p:stCondLst>
                                  <p:childTnLst>
                                    <p:set>
                                      <p:cBhvr>
                                        <p:cTn id="124" dur="1" fill="hold">
                                          <p:stCondLst>
                                            <p:cond delay="0"/>
                                          </p:stCondLst>
                                        </p:cTn>
                                        <p:tgtEl>
                                          <p:spTgt spid="241"/>
                                        </p:tgtEl>
                                        <p:attrNameLst>
                                          <p:attrName>style.visibility</p:attrName>
                                        </p:attrNameLst>
                                      </p:cBhvr>
                                      <p:to>
                                        <p:strVal val="visible"/>
                                      </p:to>
                                    </p:set>
                                    <p:anim calcmode="lin" valueType="num">
                                      <p:cBhvr>
                                        <p:cTn id="125" dur="500" fill="hold"/>
                                        <p:tgtEl>
                                          <p:spTgt spid="241"/>
                                        </p:tgtEl>
                                        <p:attrNameLst>
                                          <p:attrName>ppt_w</p:attrName>
                                        </p:attrNameLst>
                                      </p:cBhvr>
                                      <p:tavLst>
                                        <p:tav tm="0">
                                          <p:val>
                                            <p:fltVal val="0"/>
                                          </p:val>
                                        </p:tav>
                                        <p:tav tm="100000">
                                          <p:val>
                                            <p:strVal val="#ppt_w"/>
                                          </p:val>
                                        </p:tav>
                                      </p:tavLst>
                                    </p:anim>
                                    <p:anim calcmode="lin" valueType="num">
                                      <p:cBhvr>
                                        <p:cTn id="126" dur="500" fill="hold"/>
                                        <p:tgtEl>
                                          <p:spTgt spid="241"/>
                                        </p:tgtEl>
                                        <p:attrNameLst>
                                          <p:attrName>ppt_h</p:attrName>
                                        </p:attrNameLst>
                                      </p:cBhvr>
                                      <p:tavLst>
                                        <p:tav tm="0">
                                          <p:val>
                                            <p:fltVal val="0"/>
                                          </p:val>
                                        </p:tav>
                                        <p:tav tm="100000">
                                          <p:val>
                                            <p:strVal val="#ppt_h"/>
                                          </p:val>
                                        </p:tav>
                                      </p:tavLst>
                                    </p:anim>
                                    <p:animEffect transition="in" filter="fade">
                                      <p:cBhvr>
                                        <p:cTn id="127" dur="500"/>
                                        <p:tgtEl>
                                          <p:spTgt spid="241"/>
                                        </p:tgtEl>
                                      </p:cBhvr>
                                    </p:animEffect>
                                  </p:childTnLst>
                                </p:cTn>
                              </p:par>
                              <p:par>
                                <p:cTn id="128" presetID="53" presetClass="entr" presetSubtype="16" fill="hold" nodeType="withEffect">
                                  <p:stCondLst>
                                    <p:cond delay="0"/>
                                  </p:stCondLst>
                                  <p:childTnLst>
                                    <p:set>
                                      <p:cBhvr>
                                        <p:cTn id="129" dur="1" fill="hold">
                                          <p:stCondLst>
                                            <p:cond delay="0"/>
                                          </p:stCondLst>
                                        </p:cTn>
                                        <p:tgtEl>
                                          <p:spTgt spid="200"/>
                                        </p:tgtEl>
                                        <p:attrNameLst>
                                          <p:attrName>style.visibility</p:attrName>
                                        </p:attrNameLst>
                                      </p:cBhvr>
                                      <p:to>
                                        <p:strVal val="visible"/>
                                      </p:to>
                                    </p:set>
                                    <p:anim calcmode="lin" valueType="num">
                                      <p:cBhvr>
                                        <p:cTn id="130" dur="500" fill="hold"/>
                                        <p:tgtEl>
                                          <p:spTgt spid="200"/>
                                        </p:tgtEl>
                                        <p:attrNameLst>
                                          <p:attrName>ppt_w</p:attrName>
                                        </p:attrNameLst>
                                      </p:cBhvr>
                                      <p:tavLst>
                                        <p:tav tm="0">
                                          <p:val>
                                            <p:fltVal val="0"/>
                                          </p:val>
                                        </p:tav>
                                        <p:tav tm="100000">
                                          <p:val>
                                            <p:strVal val="#ppt_w"/>
                                          </p:val>
                                        </p:tav>
                                      </p:tavLst>
                                    </p:anim>
                                    <p:anim calcmode="lin" valueType="num">
                                      <p:cBhvr>
                                        <p:cTn id="131" dur="500" fill="hold"/>
                                        <p:tgtEl>
                                          <p:spTgt spid="200"/>
                                        </p:tgtEl>
                                        <p:attrNameLst>
                                          <p:attrName>ppt_h</p:attrName>
                                        </p:attrNameLst>
                                      </p:cBhvr>
                                      <p:tavLst>
                                        <p:tav tm="0">
                                          <p:val>
                                            <p:fltVal val="0"/>
                                          </p:val>
                                        </p:tav>
                                        <p:tav tm="100000">
                                          <p:val>
                                            <p:strVal val="#ppt_h"/>
                                          </p:val>
                                        </p:tav>
                                      </p:tavLst>
                                    </p:anim>
                                    <p:animEffect transition="in" filter="fade">
                                      <p:cBhvr>
                                        <p:cTn id="132" dur="500"/>
                                        <p:tgtEl>
                                          <p:spTgt spid="200"/>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06"/>
                                        </p:tgtEl>
                                        <p:attrNameLst>
                                          <p:attrName>style.visibility</p:attrName>
                                        </p:attrNameLst>
                                      </p:cBhvr>
                                      <p:to>
                                        <p:strVal val="visible"/>
                                      </p:to>
                                    </p:set>
                                    <p:anim calcmode="lin" valueType="num">
                                      <p:cBhvr>
                                        <p:cTn id="135" dur="500" fill="hold"/>
                                        <p:tgtEl>
                                          <p:spTgt spid="206"/>
                                        </p:tgtEl>
                                        <p:attrNameLst>
                                          <p:attrName>ppt_w</p:attrName>
                                        </p:attrNameLst>
                                      </p:cBhvr>
                                      <p:tavLst>
                                        <p:tav tm="0">
                                          <p:val>
                                            <p:fltVal val="0"/>
                                          </p:val>
                                        </p:tav>
                                        <p:tav tm="100000">
                                          <p:val>
                                            <p:strVal val="#ppt_w"/>
                                          </p:val>
                                        </p:tav>
                                      </p:tavLst>
                                    </p:anim>
                                    <p:anim calcmode="lin" valueType="num">
                                      <p:cBhvr>
                                        <p:cTn id="136" dur="500" fill="hold"/>
                                        <p:tgtEl>
                                          <p:spTgt spid="206"/>
                                        </p:tgtEl>
                                        <p:attrNameLst>
                                          <p:attrName>ppt_h</p:attrName>
                                        </p:attrNameLst>
                                      </p:cBhvr>
                                      <p:tavLst>
                                        <p:tav tm="0">
                                          <p:val>
                                            <p:fltVal val="0"/>
                                          </p:val>
                                        </p:tav>
                                        <p:tav tm="100000">
                                          <p:val>
                                            <p:strVal val="#ppt_h"/>
                                          </p:val>
                                        </p:tav>
                                      </p:tavLst>
                                    </p:anim>
                                    <p:animEffect transition="in" filter="fade">
                                      <p:cBhvr>
                                        <p:cTn id="137" dur="500"/>
                                        <p:tgtEl>
                                          <p:spTgt spid="206"/>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244"/>
                                        </p:tgtEl>
                                        <p:attrNameLst>
                                          <p:attrName>style.visibility</p:attrName>
                                        </p:attrNameLst>
                                      </p:cBhvr>
                                      <p:to>
                                        <p:strVal val="visible"/>
                                      </p:to>
                                    </p:set>
                                    <p:anim calcmode="lin" valueType="num">
                                      <p:cBhvr>
                                        <p:cTn id="140" dur="500" fill="hold"/>
                                        <p:tgtEl>
                                          <p:spTgt spid="244"/>
                                        </p:tgtEl>
                                        <p:attrNameLst>
                                          <p:attrName>ppt_w</p:attrName>
                                        </p:attrNameLst>
                                      </p:cBhvr>
                                      <p:tavLst>
                                        <p:tav tm="0">
                                          <p:val>
                                            <p:fltVal val="0"/>
                                          </p:val>
                                        </p:tav>
                                        <p:tav tm="100000">
                                          <p:val>
                                            <p:strVal val="#ppt_w"/>
                                          </p:val>
                                        </p:tav>
                                      </p:tavLst>
                                    </p:anim>
                                    <p:anim calcmode="lin" valueType="num">
                                      <p:cBhvr>
                                        <p:cTn id="141" dur="500" fill="hold"/>
                                        <p:tgtEl>
                                          <p:spTgt spid="244"/>
                                        </p:tgtEl>
                                        <p:attrNameLst>
                                          <p:attrName>ppt_h</p:attrName>
                                        </p:attrNameLst>
                                      </p:cBhvr>
                                      <p:tavLst>
                                        <p:tav tm="0">
                                          <p:val>
                                            <p:fltVal val="0"/>
                                          </p:val>
                                        </p:tav>
                                        <p:tav tm="100000">
                                          <p:val>
                                            <p:strVal val="#ppt_h"/>
                                          </p:val>
                                        </p:tav>
                                      </p:tavLst>
                                    </p:anim>
                                    <p:animEffect transition="in" filter="fade">
                                      <p:cBhvr>
                                        <p:cTn id="142" dur="500"/>
                                        <p:tgtEl>
                                          <p:spTgt spid="244"/>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38"/>
                                        </p:tgtEl>
                                        <p:attrNameLst>
                                          <p:attrName>style.visibility</p:attrName>
                                        </p:attrNameLst>
                                      </p:cBhvr>
                                      <p:to>
                                        <p:strVal val="visible"/>
                                      </p:to>
                                    </p:set>
                                    <p:anim calcmode="lin" valueType="num">
                                      <p:cBhvr>
                                        <p:cTn id="145" dur="500" fill="hold"/>
                                        <p:tgtEl>
                                          <p:spTgt spid="238"/>
                                        </p:tgtEl>
                                        <p:attrNameLst>
                                          <p:attrName>ppt_w</p:attrName>
                                        </p:attrNameLst>
                                      </p:cBhvr>
                                      <p:tavLst>
                                        <p:tav tm="0">
                                          <p:val>
                                            <p:fltVal val="0"/>
                                          </p:val>
                                        </p:tav>
                                        <p:tav tm="100000">
                                          <p:val>
                                            <p:strVal val="#ppt_w"/>
                                          </p:val>
                                        </p:tav>
                                      </p:tavLst>
                                    </p:anim>
                                    <p:anim calcmode="lin" valueType="num">
                                      <p:cBhvr>
                                        <p:cTn id="146" dur="500" fill="hold"/>
                                        <p:tgtEl>
                                          <p:spTgt spid="238"/>
                                        </p:tgtEl>
                                        <p:attrNameLst>
                                          <p:attrName>ppt_h</p:attrName>
                                        </p:attrNameLst>
                                      </p:cBhvr>
                                      <p:tavLst>
                                        <p:tav tm="0">
                                          <p:val>
                                            <p:fltVal val="0"/>
                                          </p:val>
                                        </p:tav>
                                        <p:tav tm="100000">
                                          <p:val>
                                            <p:strVal val="#ppt_h"/>
                                          </p:val>
                                        </p:tav>
                                      </p:tavLst>
                                    </p:anim>
                                    <p:animEffect transition="in" filter="fade">
                                      <p:cBhvr>
                                        <p:cTn id="147" dur="500"/>
                                        <p:tgtEl>
                                          <p:spTgt spid="238"/>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253"/>
                                        </p:tgtEl>
                                        <p:attrNameLst>
                                          <p:attrName>style.visibility</p:attrName>
                                        </p:attrNameLst>
                                      </p:cBhvr>
                                      <p:to>
                                        <p:strVal val="visible"/>
                                      </p:to>
                                    </p:set>
                                    <p:anim calcmode="lin" valueType="num">
                                      <p:cBhvr>
                                        <p:cTn id="150" dur="500" fill="hold"/>
                                        <p:tgtEl>
                                          <p:spTgt spid="253"/>
                                        </p:tgtEl>
                                        <p:attrNameLst>
                                          <p:attrName>ppt_w</p:attrName>
                                        </p:attrNameLst>
                                      </p:cBhvr>
                                      <p:tavLst>
                                        <p:tav tm="0">
                                          <p:val>
                                            <p:fltVal val="0"/>
                                          </p:val>
                                        </p:tav>
                                        <p:tav tm="100000">
                                          <p:val>
                                            <p:strVal val="#ppt_w"/>
                                          </p:val>
                                        </p:tav>
                                      </p:tavLst>
                                    </p:anim>
                                    <p:anim calcmode="lin" valueType="num">
                                      <p:cBhvr>
                                        <p:cTn id="151" dur="500" fill="hold"/>
                                        <p:tgtEl>
                                          <p:spTgt spid="253"/>
                                        </p:tgtEl>
                                        <p:attrNameLst>
                                          <p:attrName>ppt_h</p:attrName>
                                        </p:attrNameLst>
                                      </p:cBhvr>
                                      <p:tavLst>
                                        <p:tav tm="0">
                                          <p:val>
                                            <p:fltVal val="0"/>
                                          </p:val>
                                        </p:tav>
                                        <p:tav tm="100000">
                                          <p:val>
                                            <p:strVal val="#ppt_h"/>
                                          </p:val>
                                        </p:tav>
                                      </p:tavLst>
                                    </p:anim>
                                    <p:animEffect transition="in" filter="fade">
                                      <p:cBhvr>
                                        <p:cTn id="152" dur="500"/>
                                        <p:tgtEl>
                                          <p:spTgt spid="253"/>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247"/>
                                        </p:tgtEl>
                                        <p:attrNameLst>
                                          <p:attrName>style.visibility</p:attrName>
                                        </p:attrNameLst>
                                      </p:cBhvr>
                                      <p:to>
                                        <p:strVal val="visible"/>
                                      </p:to>
                                    </p:set>
                                    <p:anim calcmode="lin" valueType="num">
                                      <p:cBhvr>
                                        <p:cTn id="155" dur="500" fill="hold"/>
                                        <p:tgtEl>
                                          <p:spTgt spid="247"/>
                                        </p:tgtEl>
                                        <p:attrNameLst>
                                          <p:attrName>ppt_w</p:attrName>
                                        </p:attrNameLst>
                                      </p:cBhvr>
                                      <p:tavLst>
                                        <p:tav tm="0">
                                          <p:val>
                                            <p:fltVal val="0"/>
                                          </p:val>
                                        </p:tav>
                                        <p:tav tm="100000">
                                          <p:val>
                                            <p:strVal val="#ppt_w"/>
                                          </p:val>
                                        </p:tav>
                                      </p:tavLst>
                                    </p:anim>
                                    <p:anim calcmode="lin" valueType="num">
                                      <p:cBhvr>
                                        <p:cTn id="156" dur="500" fill="hold"/>
                                        <p:tgtEl>
                                          <p:spTgt spid="247"/>
                                        </p:tgtEl>
                                        <p:attrNameLst>
                                          <p:attrName>ppt_h</p:attrName>
                                        </p:attrNameLst>
                                      </p:cBhvr>
                                      <p:tavLst>
                                        <p:tav tm="0">
                                          <p:val>
                                            <p:fltVal val="0"/>
                                          </p:val>
                                        </p:tav>
                                        <p:tav tm="100000">
                                          <p:val>
                                            <p:strVal val="#ppt_h"/>
                                          </p:val>
                                        </p:tav>
                                      </p:tavLst>
                                    </p:anim>
                                    <p:animEffect transition="in" filter="fade">
                                      <p:cBhvr>
                                        <p:cTn id="157" dur="500"/>
                                        <p:tgtEl>
                                          <p:spTgt spid="247"/>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20"/>
                                        </p:tgtEl>
                                        <p:attrNameLst>
                                          <p:attrName>style.visibility</p:attrName>
                                        </p:attrNameLst>
                                      </p:cBhvr>
                                      <p:to>
                                        <p:strVal val="visible"/>
                                      </p:to>
                                    </p:set>
                                    <p:anim calcmode="lin" valueType="num">
                                      <p:cBhvr>
                                        <p:cTn id="160" dur="500" fill="hold"/>
                                        <p:tgtEl>
                                          <p:spTgt spid="220"/>
                                        </p:tgtEl>
                                        <p:attrNameLst>
                                          <p:attrName>ppt_w</p:attrName>
                                        </p:attrNameLst>
                                      </p:cBhvr>
                                      <p:tavLst>
                                        <p:tav tm="0">
                                          <p:val>
                                            <p:fltVal val="0"/>
                                          </p:val>
                                        </p:tav>
                                        <p:tav tm="100000">
                                          <p:val>
                                            <p:strVal val="#ppt_w"/>
                                          </p:val>
                                        </p:tav>
                                      </p:tavLst>
                                    </p:anim>
                                    <p:anim calcmode="lin" valueType="num">
                                      <p:cBhvr>
                                        <p:cTn id="161" dur="500" fill="hold"/>
                                        <p:tgtEl>
                                          <p:spTgt spid="220"/>
                                        </p:tgtEl>
                                        <p:attrNameLst>
                                          <p:attrName>ppt_h</p:attrName>
                                        </p:attrNameLst>
                                      </p:cBhvr>
                                      <p:tavLst>
                                        <p:tav tm="0">
                                          <p:val>
                                            <p:fltVal val="0"/>
                                          </p:val>
                                        </p:tav>
                                        <p:tav tm="100000">
                                          <p:val>
                                            <p:strVal val="#ppt_h"/>
                                          </p:val>
                                        </p:tav>
                                      </p:tavLst>
                                    </p:anim>
                                    <p:animEffect transition="in" filter="fade">
                                      <p:cBhvr>
                                        <p:cTn id="162" dur="500"/>
                                        <p:tgtEl>
                                          <p:spTgt spid="220"/>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29"/>
                                        </p:tgtEl>
                                        <p:attrNameLst>
                                          <p:attrName>style.visibility</p:attrName>
                                        </p:attrNameLst>
                                      </p:cBhvr>
                                      <p:to>
                                        <p:strVal val="visible"/>
                                      </p:to>
                                    </p:set>
                                    <p:anim calcmode="lin" valueType="num">
                                      <p:cBhvr>
                                        <p:cTn id="165" dur="500" fill="hold"/>
                                        <p:tgtEl>
                                          <p:spTgt spid="229"/>
                                        </p:tgtEl>
                                        <p:attrNameLst>
                                          <p:attrName>ppt_w</p:attrName>
                                        </p:attrNameLst>
                                      </p:cBhvr>
                                      <p:tavLst>
                                        <p:tav tm="0">
                                          <p:val>
                                            <p:fltVal val="0"/>
                                          </p:val>
                                        </p:tav>
                                        <p:tav tm="100000">
                                          <p:val>
                                            <p:strVal val="#ppt_w"/>
                                          </p:val>
                                        </p:tav>
                                      </p:tavLst>
                                    </p:anim>
                                    <p:anim calcmode="lin" valueType="num">
                                      <p:cBhvr>
                                        <p:cTn id="166" dur="500" fill="hold"/>
                                        <p:tgtEl>
                                          <p:spTgt spid="229"/>
                                        </p:tgtEl>
                                        <p:attrNameLst>
                                          <p:attrName>ppt_h</p:attrName>
                                        </p:attrNameLst>
                                      </p:cBhvr>
                                      <p:tavLst>
                                        <p:tav tm="0">
                                          <p:val>
                                            <p:fltVal val="0"/>
                                          </p:val>
                                        </p:tav>
                                        <p:tav tm="100000">
                                          <p:val>
                                            <p:strVal val="#ppt_h"/>
                                          </p:val>
                                        </p:tav>
                                      </p:tavLst>
                                    </p:anim>
                                    <p:animEffect transition="in" filter="fade">
                                      <p:cBhvr>
                                        <p:cTn id="167" dur="500"/>
                                        <p:tgtEl>
                                          <p:spTgt spid="229"/>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256"/>
                                        </p:tgtEl>
                                        <p:attrNameLst>
                                          <p:attrName>style.visibility</p:attrName>
                                        </p:attrNameLst>
                                      </p:cBhvr>
                                      <p:to>
                                        <p:strVal val="visible"/>
                                      </p:to>
                                    </p:set>
                                    <p:anim calcmode="lin" valueType="num">
                                      <p:cBhvr>
                                        <p:cTn id="170" dur="500" fill="hold"/>
                                        <p:tgtEl>
                                          <p:spTgt spid="256"/>
                                        </p:tgtEl>
                                        <p:attrNameLst>
                                          <p:attrName>ppt_w</p:attrName>
                                        </p:attrNameLst>
                                      </p:cBhvr>
                                      <p:tavLst>
                                        <p:tav tm="0">
                                          <p:val>
                                            <p:fltVal val="0"/>
                                          </p:val>
                                        </p:tav>
                                        <p:tav tm="100000">
                                          <p:val>
                                            <p:strVal val="#ppt_w"/>
                                          </p:val>
                                        </p:tav>
                                      </p:tavLst>
                                    </p:anim>
                                    <p:anim calcmode="lin" valueType="num">
                                      <p:cBhvr>
                                        <p:cTn id="171" dur="500" fill="hold"/>
                                        <p:tgtEl>
                                          <p:spTgt spid="256"/>
                                        </p:tgtEl>
                                        <p:attrNameLst>
                                          <p:attrName>ppt_h</p:attrName>
                                        </p:attrNameLst>
                                      </p:cBhvr>
                                      <p:tavLst>
                                        <p:tav tm="0">
                                          <p:val>
                                            <p:fltVal val="0"/>
                                          </p:val>
                                        </p:tav>
                                        <p:tav tm="100000">
                                          <p:val>
                                            <p:strVal val="#ppt_h"/>
                                          </p:val>
                                        </p:tav>
                                      </p:tavLst>
                                    </p:anim>
                                    <p:animEffect transition="in" filter="fade">
                                      <p:cBhvr>
                                        <p:cTn id="172" dur="500"/>
                                        <p:tgtEl>
                                          <p:spTgt spid="256"/>
                                        </p:tgtEl>
                                      </p:cBhvr>
                                    </p:animEffect>
                                  </p:childTnLst>
                                </p:cTn>
                              </p:par>
                              <p:par>
                                <p:cTn id="173" presetID="53" presetClass="entr" presetSubtype="16"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 calcmode="lin" valueType="num">
                                      <p:cBhvr>
                                        <p:cTn id="175" dur="500" fill="hold"/>
                                        <p:tgtEl>
                                          <p:spTgt spid="262"/>
                                        </p:tgtEl>
                                        <p:attrNameLst>
                                          <p:attrName>ppt_w</p:attrName>
                                        </p:attrNameLst>
                                      </p:cBhvr>
                                      <p:tavLst>
                                        <p:tav tm="0">
                                          <p:val>
                                            <p:fltVal val="0"/>
                                          </p:val>
                                        </p:tav>
                                        <p:tav tm="100000">
                                          <p:val>
                                            <p:strVal val="#ppt_w"/>
                                          </p:val>
                                        </p:tav>
                                      </p:tavLst>
                                    </p:anim>
                                    <p:anim calcmode="lin" valueType="num">
                                      <p:cBhvr>
                                        <p:cTn id="176" dur="500" fill="hold"/>
                                        <p:tgtEl>
                                          <p:spTgt spid="262"/>
                                        </p:tgtEl>
                                        <p:attrNameLst>
                                          <p:attrName>ppt_h</p:attrName>
                                        </p:attrNameLst>
                                      </p:cBhvr>
                                      <p:tavLst>
                                        <p:tav tm="0">
                                          <p:val>
                                            <p:fltVal val="0"/>
                                          </p:val>
                                        </p:tav>
                                        <p:tav tm="100000">
                                          <p:val>
                                            <p:strVal val="#ppt_h"/>
                                          </p:val>
                                        </p:tav>
                                      </p:tavLst>
                                    </p:anim>
                                    <p:animEffect transition="in" filter="fade">
                                      <p:cBhvr>
                                        <p:cTn id="177" dur="500"/>
                                        <p:tgtEl>
                                          <p:spTgt spid="262"/>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175"/>
                                        </p:tgtEl>
                                        <p:attrNameLst>
                                          <p:attrName>style.visibility</p:attrName>
                                        </p:attrNameLst>
                                      </p:cBhvr>
                                      <p:to>
                                        <p:strVal val="visible"/>
                                      </p:to>
                                    </p:set>
                                    <p:animEffect transition="in" filter="fade">
                                      <p:cBhvr>
                                        <p:cTn id="18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74" grpId="0"/>
      <p:bldP spid="175"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4593212"/>
              </p:ext>
            </p:extLst>
          </p:nvPr>
        </p:nvGraphicFramePr>
        <p:xfrm>
          <a:off x="389916" y="1233212"/>
          <a:ext cx="11472190" cy="4738065"/>
        </p:xfrm>
        <a:graphic>
          <a:graphicData uri="http://schemas.openxmlformats.org/drawingml/2006/table">
            <a:tbl>
              <a:tblPr firstRow="1" bandRow="1">
                <a:tableStyleId>{5C22544A-7EE6-4342-B048-85BDC9FD1C3A}</a:tableStyleId>
              </a:tblPr>
              <a:tblGrid>
                <a:gridCol w="2040766">
                  <a:extLst>
                    <a:ext uri="{9D8B030D-6E8A-4147-A177-3AD203B41FA5}">
                      <a16:colId xmlns:a16="http://schemas.microsoft.com/office/drawing/2014/main" val="20000"/>
                    </a:ext>
                  </a:extLst>
                </a:gridCol>
                <a:gridCol w="9431424">
                  <a:extLst>
                    <a:ext uri="{9D8B030D-6E8A-4147-A177-3AD203B41FA5}">
                      <a16:colId xmlns:a16="http://schemas.microsoft.com/office/drawing/2014/main" val="20001"/>
                    </a:ext>
                  </a:extLst>
                </a:gridCol>
              </a:tblGrid>
              <a:tr h="629282">
                <a:tc>
                  <a:txBody>
                    <a:bodyPr/>
                    <a:lstStyle/>
                    <a:p>
                      <a:r>
                        <a:rPr lang="en-US" sz="1800" b="0">
                          <a:solidFill>
                            <a:schemeClr val="tx1"/>
                          </a:solidFill>
                        </a:rPr>
                        <a:t>Title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rPr>
                        <a:t>Azure Kubernetes Service Overview</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6969">
                <a:tc>
                  <a:txBody>
                    <a:bodyPr/>
                    <a:lstStyle/>
                    <a:p>
                      <a:r>
                        <a:rPr lang="en-US" sz="1800" b="0">
                          <a:solidFill>
                            <a:schemeClr val="tx1"/>
                          </a:solidFill>
                        </a:rPr>
                        <a:t>Main Object</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Provide overview of Kubernetes on Azure and articulate the differentiators as well as benefits</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6969">
                <a:tc>
                  <a:txBody>
                    <a:bodyPr/>
                    <a:lstStyle/>
                    <a:p>
                      <a:r>
                        <a:rPr lang="en-US" sz="1800" b="0">
                          <a:solidFill>
                            <a:schemeClr val="tx1"/>
                          </a:solidFill>
                        </a:rPr>
                        <a:t>Audience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architects, OSS dev lead</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6969">
                <a:tc>
                  <a:txBody>
                    <a:bodyPr/>
                    <a:lstStyle/>
                    <a:p>
                      <a:r>
                        <a:rPr lang="en-US" sz="1800" b="0">
                          <a:solidFill>
                            <a:schemeClr val="tx1"/>
                          </a:solidFill>
                        </a:rPr>
                        <a:t>Delivered by</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86969">
                <a:tc>
                  <a:txBody>
                    <a:bodyPr/>
                    <a:lstStyle/>
                    <a:p>
                      <a:r>
                        <a:rPr lang="en-US" sz="1800" b="0">
                          <a:solidFill>
                            <a:schemeClr val="tx1"/>
                          </a:solidFill>
                        </a:rPr>
                        <a:t>Content Level</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200-300</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86969">
                <a:tc>
                  <a:txBody>
                    <a:bodyPr/>
                    <a:lstStyle/>
                    <a:p>
                      <a:r>
                        <a:rPr lang="en-US" sz="1800" b="0">
                          <a:solidFill>
                            <a:schemeClr val="tx1"/>
                          </a:solidFill>
                        </a:rPr>
                        <a:t>Deck Owner</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Stella Lin</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86969">
                <a:tc>
                  <a:txBody>
                    <a:bodyPr/>
                    <a:lstStyle/>
                    <a:p>
                      <a:r>
                        <a:rPr lang="en-US" sz="1800" b="0">
                          <a:solidFill>
                            <a:schemeClr val="tx1"/>
                          </a:solidFill>
                        </a:rPr>
                        <a:t>Usage Guidance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presentation, 15 min demo, product deep dive is optional.  </a:t>
                      </a:r>
                    </a:p>
                    <a:p>
                      <a:r>
                        <a:rPr lang="en-US" sz="1600" dirty="0">
                          <a:solidFill>
                            <a:schemeClr val="tx1"/>
                          </a:solidFill>
                        </a:rPr>
                        <a:t>Use after Containers on Azure overview deck. </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86969">
                <a:tc>
                  <a:txBody>
                    <a:bodyPr/>
                    <a:lstStyle/>
                    <a:p>
                      <a:r>
                        <a:rPr lang="en-US" sz="1800" b="0">
                          <a:solidFill>
                            <a:schemeClr val="tx1"/>
                          </a:solidFill>
                        </a:rPr>
                        <a:t>Version</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1.5</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Text Placeholder 6"/>
          <p:cNvSpPr>
            <a:spLocks noGrp="1"/>
          </p:cNvSpPr>
          <p:nvPr>
            <p:ph type="body" sz="quarter" idx="11"/>
          </p:nvPr>
        </p:nvSpPr>
        <p:spPr/>
        <p:txBody>
          <a:bodyPr/>
          <a:lstStyle/>
          <a:p>
            <a:r>
              <a:rPr lang="en-US"/>
              <a:t>NEXT: &lt;next slide title&gt;</a:t>
            </a:r>
          </a:p>
        </p:txBody>
      </p:sp>
      <p:sp>
        <p:nvSpPr>
          <p:cNvPr id="3" name="Text Placeholder 2"/>
          <p:cNvSpPr>
            <a:spLocks noGrp="1"/>
          </p:cNvSpPr>
          <p:nvPr>
            <p:ph type="body" sz="quarter" idx="12"/>
          </p:nvPr>
        </p:nvSpPr>
        <p:spPr/>
        <p:txBody>
          <a:bodyPr/>
          <a:lstStyle/>
          <a:p>
            <a:r>
              <a:rPr lang="en-US"/>
              <a:t>Presenter guidance</a:t>
            </a:r>
          </a:p>
        </p:txBody>
      </p:sp>
    </p:spTree>
    <p:extLst>
      <p:ext uri="{BB962C8B-B14F-4D97-AF65-F5344CB8AC3E}">
        <p14:creationId xmlns:p14="http://schemas.microsoft.com/office/powerpoint/2010/main" val="2416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latin typeface="Segoe UI" panose="020B0502040204020203" pitchFamily="34" charset="0"/>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671390" cy="30469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Use </a:t>
            </a:r>
            <a:r>
              <a:rPr lang="en-US" sz="1400" b="0" spc="0">
                <a:solidFill>
                  <a:srgbClr val="0078D4"/>
                </a:solidFill>
                <a:latin typeface="Segoe UI" panose="020B0502040204020203" pitchFamily="34" charset="0"/>
                <a:hlinkClick r:id="rId3"/>
              </a:rPr>
              <a:t>Azure Dev Spaces</a:t>
            </a:r>
            <a:r>
              <a:rPr lang="en-US" sz="1400" b="0" spc="0">
                <a:solidFill>
                  <a:srgbClr val="0078D4"/>
                </a:solidFill>
                <a:latin typeface="Segoe UI" panose="020B0502040204020203" pitchFamily="34" charset="0"/>
              </a:rPr>
              <a:t> to iteratively develop, test, and debug microservices targeted for AKS clusters.</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hlinkClick r:id="rId4"/>
              </a:rPr>
              <a:t>Azure DevOps</a:t>
            </a:r>
            <a:r>
              <a:rPr lang="en-US" sz="1400" b="0" spc="0">
                <a:solidFill>
                  <a:srgbClr val="0078D4"/>
                </a:solidFill>
                <a:latin typeface="Segoe UI" panose="020B0502040204020203" pitchFamily="34" charset="0"/>
              </a:rPr>
              <a:t> has native integration with Helm and helps simplifying continuous integration/continuous delivery (CI/CD)</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Virtual node—a Virtual </a:t>
            </a:r>
            <a:r>
              <a:rPr lang="en-US" sz="1400" b="0" spc="0" err="1">
                <a:solidFill>
                  <a:srgbClr val="0078D4"/>
                </a:solidFill>
                <a:latin typeface="Segoe UI" panose="020B0502040204020203" pitchFamily="34" charset="0"/>
              </a:rPr>
              <a:t>Kubelet</a:t>
            </a:r>
            <a:r>
              <a:rPr lang="en-US" sz="1400" b="0" spc="0">
                <a:solidFill>
                  <a:srgbClr val="0078D4"/>
                </a:solidFill>
                <a:latin typeface="Segoe UI" panose="020B0502040204020203" pitchFamily="34" charset="0"/>
              </a:rPr>
              <a:t> implementation—allows fast scaling of services for unpredictable traffic using ACI. </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Azure Monitor provides a single pane of glass for monitoring over app telemetry, cluster-to-container level health analytics.</a:t>
            </a:r>
          </a:p>
        </p:txBody>
      </p:sp>
      <p:sp>
        <p:nvSpPr>
          <p:cNvPr id="318" name="Rectangle 317">
            <a:extLst>
              <a:ext uri="{FF2B5EF4-FFF2-40B4-BE49-F238E27FC236}">
                <a16:creationId xmlns:a16="http://schemas.microsoft.com/office/drawing/2014/main" id="{C6157B3A-3CB8-4C82-A612-9A8BCFD8AAC1}"/>
              </a:ext>
            </a:extLst>
          </p:cNvPr>
          <p:cNvSpPr/>
          <p:nvPr/>
        </p:nvSpPr>
        <p:spPr>
          <a:xfrm>
            <a:off x="4886934" y="6458040"/>
            <a:ext cx="2738607" cy="400110"/>
          </a:xfrm>
          <a:prstGeom prst="rect">
            <a:avLst/>
          </a:prstGeom>
        </p:spPr>
        <p:txBody>
          <a:bodyPr wrap="square">
            <a:spAutoFit/>
          </a:bodyPr>
          <a:lstStyle/>
          <a:p>
            <a:pPr algn="ctr"/>
            <a:r>
              <a:rPr lang="en-US" sz="1000">
                <a:solidFill>
                  <a:srgbClr val="000000"/>
                </a:solidFill>
              </a:rPr>
              <a:t>https://github.com/Microsoft/SmartHotel360-AKS-DevSpaces-Demo</a:t>
            </a:r>
          </a:p>
        </p:txBody>
      </p:sp>
      <p:cxnSp>
        <p:nvCxnSpPr>
          <p:cNvPr id="322" name="Straight Arrow Connector 321">
            <a:extLst>
              <a:ext uri="{FF2B5EF4-FFF2-40B4-BE49-F238E27FC236}">
                <a16:creationId xmlns:a16="http://schemas.microsoft.com/office/drawing/2014/main" id="{E37EF829-E904-4482-8C6C-D25A46D75FB1}"/>
              </a:ext>
            </a:extLst>
          </p:cNvPr>
          <p:cNvCxnSpPr>
            <a:cxnSpLocks/>
            <a:stCxn id="362" idx="3"/>
            <a:endCxn id="367" idx="1"/>
          </p:cNvCxnSpPr>
          <p:nvPr/>
        </p:nvCxnSpPr>
        <p:spPr>
          <a:xfrm flipV="1">
            <a:off x="7505311" y="4063177"/>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EFF79A9-C39C-4C22-869A-DF8654E67554}"/>
              </a:ext>
            </a:extLst>
          </p:cNvPr>
          <p:cNvCxnSpPr>
            <a:cxnSpLocks/>
            <a:stCxn id="328" idx="2"/>
            <a:endCxn id="362" idx="0"/>
          </p:cNvCxnSpPr>
          <p:nvPr/>
        </p:nvCxnSpPr>
        <p:spPr>
          <a:xfrm>
            <a:off x="7171455" y="3321509"/>
            <a:ext cx="0" cy="407812"/>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7C02DF8-AD12-4C74-B72B-F65D2A90C88F}"/>
              </a:ext>
            </a:extLst>
          </p:cNvPr>
          <p:cNvCxnSpPr>
            <a:cxnSpLocks/>
            <a:stCxn id="331" idx="3"/>
            <a:endCxn id="362" idx="1"/>
          </p:cNvCxnSpPr>
          <p:nvPr/>
        </p:nvCxnSpPr>
        <p:spPr>
          <a:xfrm>
            <a:off x="6490019" y="4063177"/>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5" name="Title 1">
            <a:extLst>
              <a:ext uri="{FF2B5EF4-FFF2-40B4-BE49-F238E27FC236}">
                <a16:creationId xmlns:a16="http://schemas.microsoft.com/office/drawing/2014/main" id="{34167223-73F8-4F6F-9044-C7FB40583762}"/>
              </a:ext>
            </a:extLst>
          </p:cNvPr>
          <p:cNvSpPr txBox="1">
            <a:spLocks/>
          </p:cNvSpPr>
          <p:nvPr/>
        </p:nvSpPr>
        <p:spPr>
          <a:xfrm>
            <a:off x="7262661" y="3372977"/>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sp>
        <p:nvSpPr>
          <p:cNvPr id="327" name="CRMArticles_EFF5" title="Icon of two documents stacked together with writing on them">
            <a:extLst>
              <a:ext uri="{FF2B5EF4-FFF2-40B4-BE49-F238E27FC236}">
                <a16:creationId xmlns:a16="http://schemas.microsoft.com/office/drawing/2014/main" id="{607A0C69-085A-403B-BD84-A782F9AE6269}"/>
              </a:ext>
            </a:extLst>
          </p:cNvPr>
          <p:cNvSpPr>
            <a:spLocks noChangeAspect="1" noEditPoints="1"/>
          </p:cNvSpPr>
          <p:nvPr/>
        </p:nvSpPr>
        <p:spPr bwMode="auto">
          <a:xfrm>
            <a:off x="6994463" y="2783344"/>
            <a:ext cx="353983" cy="40861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Rounded Corners 327">
            <a:extLst>
              <a:ext uri="{FF2B5EF4-FFF2-40B4-BE49-F238E27FC236}">
                <a16:creationId xmlns:a16="http://schemas.microsoft.com/office/drawing/2014/main" id="{F5AB0CA6-C5DC-4401-91DA-12040D28F0BB}"/>
              </a:ext>
            </a:extLst>
          </p:cNvPr>
          <p:cNvSpPr/>
          <p:nvPr/>
        </p:nvSpPr>
        <p:spPr bwMode="auto">
          <a:xfrm>
            <a:off x="6837598" y="2653796"/>
            <a:ext cx="667713" cy="667713"/>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329" name="Title 1">
            <a:extLst>
              <a:ext uri="{FF2B5EF4-FFF2-40B4-BE49-F238E27FC236}">
                <a16:creationId xmlns:a16="http://schemas.microsoft.com/office/drawing/2014/main" id="{CF1E493E-BF25-41CC-BE12-1DB6143026E0}"/>
              </a:ext>
            </a:extLst>
          </p:cNvPr>
          <p:cNvSpPr txBox="1">
            <a:spLocks/>
          </p:cNvSpPr>
          <p:nvPr/>
        </p:nvSpPr>
        <p:spPr>
          <a:xfrm>
            <a:off x="6928454" y="2298198"/>
            <a:ext cx="48600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sp>
        <p:nvSpPr>
          <p:cNvPr id="331" name="Rectangle: Rounded Corners 330">
            <a:extLst>
              <a:ext uri="{FF2B5EF4-FFF2-40B4-BE49-F238E27FC236}">
                <a16:creationId xmlns:a16="http://schemas.microsoft.com/office/drawing/2014/main" id="{6985EE02-AFAB-489E-B779-EDE311076EE4}"/>
              </a:ext>
            </a:extLst>
          </p:cNvPr>
          <p:cNvSpPr/>
          <p:nvPr/>
        </p:nvSpPr>
        <p:spPr bwMode="auto">
          <a:xfrm>
            <a:off x="4906838" y="3551723"/>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32" name="Title 1">
            <a:extLst>
              <a:ext uri="{FF2B5EF4-FFF2-40B4-BE49-F238E27FC236}">
                <a16:creationId xmlns:a16="http://schemas.microsoft.com/office/drawing/2014/main" id="{67E1D3B5-D2ED-40D0-962B-56EFCC7F3C8B}"/>
              </a:ext>
            </a:extLst>
          </p:cNvPr>
          <p:cNvSpPr txBox="1">
            <a:spLocks/>
          </p:cNvSpPr>
          <p:nvPr/>
        </p:nvSpPr>
        <p:spPr>
          <a:xfrm>
            <a:off x="4906838" y="3352176"/>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357" name="Group 356">
            <a:extLst>
              <a:ext uri="{FF2B5EF4-FFF2-40B4-BE49-F238E27FC236}">
                <a16:creationId xmlns:a16="http://schemas.microsoft.com/office/drawing/2014/main" id="{09135516-A007-4AC7-AEF1-43CDF5B3940A}"/>
              </a:ext>
            </a:extLst>
          </p:cNvPr>
          <p:cNvGrpSpPr/>
          <p:nvPr/>
        </p:nvGrpSpPr>
        <p:grpSpPr>
          <a:xfrm>
            <a:off x="6702079" y="3594513"/>
            <a:ext cx="803232" cy="802521"/>
            <a:chOff x="3477756" y="3046927"/>
            <a:chExt cx="989988" cy="989111"/>
          </a:xfrm>
        </p:grpSpPr>
        <p:grpSp>
          <p:nvGrpSpPr>
            <p:cNvPr id="358" name="Group 357">
              <a:extLst>
                <a:ext uri="{FF2B5EF4-FFF2-40B4-BE49-F238E27FC236}">
                  <a16:creationId xmlns:a16="http://schemas.microsoft.com/office/drawing/2014/main" id="{D2AEE6DE-5430-4112-BE7D-8B5D9A4AB037}"/>
                </a:ext>
              </a:extLst>
            </p:cNvPr>
            <p:cNvGrpSpPr/>
            <p:nvPr/>
          </p:nvGrpSpPr>
          <p:grpSpPr>
            <a:xfrm>
              <a:off x="3644784" y="3213078"/>
              <a:ext cx="822960" cy="822960"/>
              <a:chOff x="3223040" y="3069691"/>
              <a:chExt cx="822960" cy="822960"/>
            </a:xfrm>
          </p:grpSpPr>
          <p:sp>
            <p:nvSpPr>
              <p:cNvPr id="362" name="Rectangle: Rounded Corners 361">
                <a:extLst>
                  <a:ext uri="{FF2B5EF4-FFF2-40B4-BE49-F238E27FC236}">
                    <a16:creationId xmlns:a16="http://schemas.microsoft.com/office/drawing/2014/main" id="{22AADF77-AE85-4F7A-9D45-DB0CF6EB67B1}"/>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3" name="Graphic 362">
                <a:extLst>
                  <a:ext uri="{FF2B5EF4-FFF2-40B4-BE49-F238E27FC236}">
                    <a16:creationId xmlns:a16="http://schemas.microsoft.com/office/drawing/2014/main" id="{B3C468A9-8A8C-4E2A-9674-74749571130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85943" y="3232593"/>
                <a:ext cx="497154" cy="497154"/>
              </a:xfrm>
              <a:prstGeom prst="rect">
                <a:avLst/>
              </a:prstGeom>
            </p:spPr>
          </p:pic>
        </p:grpSp>
        <p:grpSp>
          <p:nvGrpSpPr>
            <p:cNvPr id="359" name="Group 358">
              <a:extLst>
                <a:ext uri="{FF2B5EF4-FFF2-40B4-BE49-F238E27FC236}">
                  <a16:creationId xmlns:a16="http://schemas.microsoft.com/office/drawing/2014/main" id="{5746F1C9-F3D5-47DF-AF73-DEE3B436153F}"/>
                </a:ext>
              </a:extLst>
            </p:cNvPr>
            <p:cNvGrpSpPr/>
            <p:nvPr/>
          </p:nvGrpSpPr>
          <p:grpSpPr>
            <a:xfrm>
              <a:off x="3477756" y="3046927"/>
              <a:ext cx="329609" cy="329609"/>
              <a:chOff x="5688419" y="3487479"/>
              <a:chExt cx="329609" cy="329609"/>
            </a:xfrm>
          </p:grpSpPr>
          <p:sp>
            <p:nvSpPr>
              <p:cNvPr id="360" name="Oval 359">
                <a:extLst>
                  <a:ext uri="{FF2B5EF4-FFF2-40B4-BE49-F238E27FC236}">
                    <a16:creationId xmlns:a16="http://schemas.microsoft.com/office/drawing/2014/main" id="{0CD7EB62-E419-4281-8AE5-F95C73420ADB}"/>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1" name="Picture 360">
                <a:extLst>
                  <a:ext uri="{FF2B5EF4-FFF2-40B4-BE49-F238E27FC236}">
                    <a16:creationId xmlns:a16="http://schemas.microsoft.com/office/drawing/2014/main" id="{3029A91F-4BED-477A-81FA-62397F2667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sp>
        <p:nvSpPr>
          <p:cNvPr id="365" name="Title 1">
            <a:extLst>
              <a:ext uri="{FF2B5EF4-FFF2-40B4-BE49-F238E27FC236}">
                <a16:creationId xmlns:a16="http://schemas.microsoft.com/office/drawing/2014/main" id="{42E44684-E5CC-4D17-812F-56467DC9D87C}"/>
              </a:ext>
            </a:extLst>
          </p:cNvPr>
          <p:cNvSpPr txBox="1">
            <a:spLocks/>
          </p:cNvSpPr>
          <p:nvPr/>
        </p:nvSpPr>
        <p:spPr>
          <a:xfrm>
            <a:off x="8150130" y="3221362"/>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nvGrpSpPr>
          <p:cNvPr id="366" name="Group 365">
            <a:extLst>
              <a:ext uri="{FF2B5EF4-FFF2-40B4-BE49-F238E27FC236}">
                <a16:creationId xmlns:a16="http://schemas.microsoft.com/office/drawing/2014/main" id="{3BD4B890-C0BC-40D1-9848-DB66A9D1DDF3}"/>
              </a:ext>
            </a:extLst>
          </p:cNvPr>
          <p:cNvGrpSpPr/>
          <p:nvPr/>
        </p:nvGrpSpPr>
        <p:grpSpPr>
          <a:xfrm>
            <a:off x="8115438" y="3729320"/>
            <a:ext cx="667713" cy="667713"/>
            <a:chOff x="5824800" y="1539202"/>
            <a:chExt cx="822960" cy="822960"/>
          </a:xfrm>
        </p:grpSpPr>
        <p:sp>
          <p:nvSpPr>
            <p:cNvPr id="367" name="Rectangle: Rounded Corners 366">
              <a:extLst>
                <a:ext uri="{FF2B5EF4-FFF2-40B4-BE49-F238E27FC236}">
                  <a16:creationId xmlns:a16="http://schemas.microsoft.com/office/drawing/2014/main" id="{C544E629-6689-4A66-AAF0-D5B1F820D239}"/>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8" name="Graphic 367">
              <a:extLst>
                <a:ext uri="{FF2B5EF4-FFF2-40B4-BE49-F238E27FC236}">
                  <a16:creationId xmlns:a16="http://schemas.microsoft.com/office/drawing/2014/main" id="{5E30531D-DB67-48C6-BFFB-C9F8A5884BC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30334" y="1644736"/>
              <a:ext cx="611893" cy="611893"/>
            </a:xfrm>
            <a:prstGeom prst="rect">
              <a:avLst/>
            </a:prstGeom>
          </p:spPr>
        </p:pic>
      </p:grpSp>
      <p:cxnSp>
        <p:nvCxnSpPr>
          <p:cNvPr id="369" name="Straight Arrow Connector 368">
            <a:extLst>
              <a:ext uri="{FF2B5EF4-FFF2-40B4-BE49-F238E27FC236}">
                <a16:creationId xmlns:a16="http://schemas.microsoft.com/office/drawing/2014/main" id="{6FD754BC-9BDD-475D-AA0F-7EC8B926A259}"/>
              </a:ext>
            </a:extLst>
          </p:cNvPr>
          <p:cNvCxnSpPr>
            <a:cxnSpLocks/>
            <a:stCxn id="423" idx="0"/>
            <a:endCxn id="367" idx="2"/>
          </p:cNvCxnSpPr>
          <p:nvPr/>
        </p:nvCxnSpPr>
        <p:spPr>
          <a:xfrm flipV="1">
            <a:off x="8449295" y="4397033"/>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Title 1">
            <a:extLst>
              <a:ext uri="{FF2B5EF4-FFF2-40B4-BE49-F238E27FC236}">
                <a16:creationId xmlns:a16="http://schemas.microsoft.com/office/drawing/2014/main" id="{6716BB79-2BF5-4F43-B51A-4D05F9DE75FA}"/>
              </a:ext>
            </a:extLst>
          </p:cNvPr>
          <p:cNvSpPr txBox="1">
            <a:spLocks/>
          </p:cNvSpPr>
          <p:nvPr/>
        </p:nvSpPr>
        <p:spPr>
          <a:xfrm>
            <a:off x="7430510" y="4894988"/>
            <a:ext cx="100847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Pipeline/</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DevOps Project</a:t>
            </a:r>
          </a:p>
        </p:txBody>
      </p:sp>
      <p:sp>
        <p:nvSpPr>
          <p:cNvPr id="371" name="Title 1">
            <a:extLst>
              <a:ext uri="{FF2B5EF4-FFF2-40B4-BE49-F238E27FC236}">
                <a16:creationId xmlns:a16="http://schemas.microsoft.com/office/drawing/2014/main" id="{38446E1B-34DF-4706-A100-B889BC32407B}"/>
              </a:ext>
            </a:extLst>
          </p:cNvPr>
          <p:cNvSpPr txBox="1">
            <a:spLocks/>
          </p:cNvSpPr>
          <p:nvPr/>
        </p:nvSpPr>
        <p:spPr>
          <a:xfrm>
            <a:off x="8165255" y="4572264"/>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a:ln w="3175">
                  <a:noFill/>
                </a:ln>
                <a:solidFill>
                  <a:srgbClr val="000000"/>
                </a:solidFill>
                <a:latin typeface="+mn-lt"/>
                <a:cs typeface="Segoe UI Semibold" panose="020B0702040204020203" pitchFamily="34" charset="0"/>
              </a:rPr>
              <a:t>Auto-build</a:t>
            </a:r>
          </a:p>
        </p:txBody>
      </p:sp>
      <p:grpSp>
        <p:nvGrpSpPr>
          <p:cNvPr id="411" name="Group 410">
            <a:extLst>
              <a:ext uri="{FF2B5EF4-FFF2-40B4-BE49-F238E27FC236}">
                <a16:creationId xmlns:a16="http://schemas.microsoft.com/office/drawing/2014/main" id="{A70F508C-5B0E-43A6-B122-1F0D3FA323B4}"/>
              </a:ext>
            </a:extLst>
          </p:cNvPr>
          <p:cNvGrpSpPr/>
          <p:nvPr/>
        </p:nvGrpSpPr>
        <p:grpSpPr>
          <a:xfrm>
            <a:off x="11117678" y="3382871"/>
            <a:ext cx="667713" cy="1014162"/>
            <a:chOff x="10103928" y="2786077"/>
            <a:chExt cx="822960" cy="1249960"/>
          </a:xfrm>
        </p:grpSpPr>
        <p:grpSp>
          <p:nvGrpSpPr>
            <p:cNvPr id="412" name="Group 411">
              <a:extLst>
                <a:ext uri="{FF2B5EF4-FFF2-40B4-BE49-F238E27FC236}">
                  <a16:creationId xmlns:a16="http://schemas.microsoft.com/office/drawing/2014/main" id="{7B1AD056-F1B3-4C91-9CBF-7972A8873A06}"/>
                </a:ext>
              </a:extLst>
            </p:cNvPr>
            <p:cNvGrpSpPr/>
            <p:nvPr/>
          </p:nvGrpSpPr>
          <p:grpSpPr>
            <a:xfrm>
              <a:off x="10103928" y="3213077"/>
              <a:ext cx="822960" cy="822960"/>
              <a:chOff x="9992901" y="2243255"/>
              <a:chExt cx="822960" cy="822960"/>
            </a:xfrm>
          </p:grpSpPr>
          <p:sp>
            <p:nvSpPr>
              <p:cNvPr id="414" name="Rectangle: Rounded Corners 413">
                <a:extLst>
                  <a:ext uri="{FF2B5EF4-FFF2-40B4-BE49-F238E27FC236}">
                    <a16:creationId xmlns:a16="http://schemas.microsoft.com/office/drawing/2014/main" id="{9F156578-E980-4E89-B8CD-E80BCB837EC4}"/>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15" name="Graphic 414">
                <a:extLst>
                  <a:ext uri="{FF2B5EF4-FFF2-40B4-BE49-F238E27FC236}">
                    <a16:creationId xmlns:a16="http://schemas.microsoft.com/office/drawing/2014/main" id="{14674036-E015-4359-92AB-D2E1C218606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66256" y="2416610"/>
                <a:ext cx="476250" cy="476250"/>
              </a:xfrm>
              <a:prstGeom prst="rect">
                <a:avLst/>
              </a:prstGeom>
            </p:spPr>
          </p:pic>
        </p:grpSp>
        <p:sp>
          <p:nvSpPr>
            <p:cNvPr id="413" name="Title 1">
              <a:extLst>
                <a:ext uri="{FF2B5EF4-FFF2-40B4-BE49-F238E27FC236}">
                  <a16:creationId xmlns:a16="http://schemas.microsoft.com/office/drawing/2014/main" id="{D2DA493D-A542-4D23-B76F-D47FEE807024}"/>
                </a:ext>
              </a:extLst>
            </p:cNvPr>
            <p:cNvSpPr txBox="1">
              <a:spLocks/>
            </p:cNvSpPr>
            <p:nvPr/>
          </p:nvSpPr>
          <p:spPr>
            <a:xfrm>
              <a:off x="10175243" y="2786077"/>
              <a:ext cx="680330" cy="37933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Monitor</a:t>
              </a:r>
            </a:p>
          </p:txBody>
        </p:sp>
      </p:grpSp>
      <p:grpSp>
        <p:nvGrpSpPr>
          <p:cNvPr id="422" name="Group 421">
            <a:extLst>
              <a:ext uri="{FF2B5EF4-FFF2-40B4-BE49-F238E27FC236}">
                <a16:creationId xmlns:a16="http://schemas.microsoft.com/office/drawing/2014/main" id="{0CF4F73B-D6CD-426B-8380-0765B98736FE}"/>
              </a:ext>
            </a:extLst>
          </p:cNvPr>
          <p:cNvGrpSpPr/>
          <p:nvPr/>
        </p:nvGrpSpPr>
        <p:grpSpPr>
          <a:xfrm>
            <a:off x="8115438" y="5267905"/>
            <a:ext cx="667713" cy="835291"/>
            <a:chOff x="5219729" y="5034258"/>
            <a:chExt cx="822960" cy="1029501"/>
          </a:xfrm>
        </p:grpSpPr>
        <p:sp>
          <p:nvSpPr>
            <p:cNvPr id="423" name="Rectangle: Rounded Corners 422">
              <a:extLst>
                <a:ext uri="{FF2B5EF4-FFF2-40B4-BE49-F238E27FC236}">
                  <a16:creationId xmlns:a16="http://schemas.microsoft.com/office/drawing/2014/main" id="{013083E4-7AC1-41DC-BDCF-61CEAFF1C4C4}"/>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4" name="Title 1">
              <a:extLst>
                <a:ext uri="{FF2B5EF4-FFF2-40B4-BE49-F238E27FC236}">
                  <a16:creationId xmlns:a16="http://schemas.microsoft.com/office/drawing/2014/main" id="{A48B240F-F30A-4768-A69E-2DFDCC963A28}"/>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CI/CD</a:t>
              </a:r>
            </a:p>
          </p:txBody>
        </p:sp>
        <p:grpSp>
          <p:nvGrpSpPr>
            <p:cNvPr id="425" name="Group 424">
              <a:extLst>
                <a:ext uri="{FF2B5EF4-FFF2-40B4-BE49-F238E27FC236}">
                  <a16:creationId xmlns:a16="http://schemas.microsoft.com/office/drawing/2014/main" id="{0DE14B5B-9085-4ECB-8897-3BA22FA34193}"/>
                </a:ext>
              </a:extLst>
            </p:cNvPr>
            <p:cNvGrpSpPr/>
            <p:nvPr/>
          </p:nvGrpSpPr>
          <p:grpSpPr>
            <a:xfrm>
              <a:off x="5375751" y="5191846"/>
              <a:ext cx="510917" cy="507783"/>
              <a:chOff x="4117181" y="5754172"/>
              <a:chExt cx="542082" cy="538757"/>
            </a:xfrm>
          </p:grpSpPr>
          <p:sp>
            <p:nvSpPr>
              <p:cNvPr id="426" name="Freeform: Shape 425">
                <a:extLst>
                  <a:ext uri="{FF2B5EF4-FFF2-40B4-BE49-F238E27FC236}">
                    <a16:creationId xmlns:a16="http://schemas.microsoft.com/office/drawing/2014/main" id="{3C3DED2D-3E6D-43CC-9C3E-3BAA5DE8A156}"/>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A0021C3A-392D-4CF7-BDA5-C2B097286384}"/>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D745EEC8-FF04-4B12-ACB8-1E20E2FF15C6}"/>
                  </a:ext>
                </a:extLst>
              </p:cNvPr>
              <p:cNvSpPr/>
              <p:nvPr/>
            </p:nvSpPr>
            <p:spPr>
              <a:xfrm>
                <a:off x="4200321" y="5754172"/>
                <a:ext cx="458942"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392F2350-98B2-4DD4-990E-2A9024AC0D91}"/>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3D4F2DB-2128-4028-8999-80B50F9A9CB3}"/>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B44D944-B53A-4524-BE97-2BA263B5A9C2}"/>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DF824AFF-921A-4039-A898-FFFDFCA22FFB}"/>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5EC6895C-75F0-4CEE-8246-1E50549208EB}"/>
              </a:ext>
            </a:extLst>
          </p:cNvPr>
          <p:cNvGrpSpPr/>
          <p:nvPr/>
        </p:nvGrpSpPr>
        <p:grpSpPr>
          <a:xfrm>
            <a:off x="4972324" y="3672046"/>
            <a:ext cx="1452209" cy="728194"/>
            <a:chOff x="4978039" y="3672046"/>
            <a:chExt cx="1452209" cy="728194"/>
          </a:xfrm>
        </p:grpSpPr>
        <p:grpSp>
          <p:nvGrpSpPr>
            <p:cNvPr id="334" name="Group 333">
              <a:extLst>
                <a:ext uri="{FF2B5EF4-FFF2-40B4-BE49-F238E27FC236}">
                  <a16:creationId xmlns:a16="http://schemas.microsoft.com/office/drawing/2014/main" id="{9897BD71-B060-4FA5-8F84-5B3F5CB915F5}"/>
                </a:ext>
              </a:extLst>
            </p:cNvPr>
            <p:cNvGrpSpPr/>
            <p:nvPr/>
          </p:nvGrpSpPr>
          <p:grpSpPr>
            <a:xfrm>
              <a:off x="5452742" y="4114296"/>
              <a:ext cx="549017" cy="135243"/>
              <a:chOff x="5304203" y="3756536"/>
              <a:chExt cx="528081" cy="166688"/>
            </a:xfrm>
          </p:grpSpPr>
          <p:cxnSp>
            <p:nvCxnSpPr>
              <p:cNvPr id="355" name="Straight Arrow Connector 354">
                <a:extLst>
                  <a:ext uri="{FF2B5EF4-FFF2-40B4-BE49-F238E27FC236}">
                    <a16:creationId xmlns:a16="http://schemas.microsoft.com/office/drawing/2014/main" id="{BA17D12E-4C9E-445E-AD01-5C75275FB4FB}"/>
                  </a:ext>
                </a:extLst>
              </p:cNvPr>
              <p:cNvCxnSpPr>
                <a:cxnSpLocks/>
              </p:cNvCxnSpPr>
              <p:nvPr/>
            </p:nvCxnSpPr>
            <p:spPr>
              <a:xfrm>
                <a:off x="5304203" y="3756536"/>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E62FCD4B-98E8-4DC8-B682-394FD8FFC4AB}"/>
                  </a:ext>
                </a:extLst>
              </p:cNvPr>
              <p:cNvCxnSpPr>
                <a:cxnSpLocks/>
              </p:cNvCxnSpPr>
              <p:nvPr/>
            </p:nvCxnSpPr>
            <p:spPr>
              <a:xfrm flipH="1">
                <a:off x="5310361" y="3923224"/>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35" name="Title 1">
              <a:extLst>
                <a:ext uri="{FF2B5EF4-FFF2-40B4-BE49-F238E27FC236}">
                  <a16:creationId xmlns:a16="http://schemas.microsoft.com/office/drawing/2014/main" id="{3997B2F4-F944-45E4-9772-8006F6982774}"/>
                </a:ext>
              </a:extLst>
            </p:cNvPr>
            <p:cNvSpPr txBox="1">
              <a:spLocks/>
            </p:cNvSpPr>
            <p:nvPr/>
          </p:nvSpPr>
          <p:spPr>
            <a:xfrm>
              <a:off x="5548533" y="3963594"/>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Test</a:t>
              </a:r>
            </a:p>
          </p:txBody>
        </p:sp>
        <p:sp>
          <p:nvSpPr>
            <p:cNvPr id="336" name="Title 1">
              <a:extLst>
                <a:ext uri="{FF2B5EF4-FFF2-40B4-BE49-F238E27FC236}">
                  <a16:creationId xmlns:a16="http://schemas.microsoft.com/office/drawing/2014/main" id="{284E046A-15F4-4CE2-855B-9E1B5A4777C3}"/>
                </a:ext>
              </a:extLst>
            </p:cNvPr>
            <p:cNvSpPr txBox="1">
              <a:spLocks/>
            </p:cNvSpPr>
            <p:nvPr/>
          </p:nvSpPr>
          <p:spPr>
            <a:xfrm>
              <a:off x="5548533" y="427538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Debug</a:t>
              </a:r>
            </a:p>
          </p:txBody>
        </p:sp>
        <p:grpSp>
          <p:nvGrpSpPr>
            <p:cNvPr id="3" name="Group 2">
              <a:extLst>
                <a:ext uri="{FF2B5EF4-FFF2-40B4-BE49-F238E27FC236}">
                  <a16:creationId xmlns:a16="http://schemas.microsoft.com/office/drawing/2014/main" id="{CF61EAAC-4976-4979-95D9-9AFDF88340C2}"/>
                </a:ext>
              </a:extLst>
            </p:cNvPr>
            <p:cNvGrpSpPr/>
            <p:nvPr/>
          </p:nvGrpSpPr>
          <p:grpSpPr>
            <a:xfrm>
              <a:off x="4978039" y="3672046"/>
              <a:ext cx="509369" cy="724478"/>
              <a:chOff x="4851300" y="3690518"/>
              <a:chExt cx="509369" cy="724478"/>
            </a:xfrm>
          </p:grpSpPr>
          <p:sp>
            <p:nvSpPr>
              <p:cNvPr id="337" name="Title 1">
                <a:extLst>
                  <a:ext uri="{FF2B5EF4-FFF2-40B4-BE49-F238E27FC236}">
                    <a16:creationId xmlns:a16="http://schemas.microsoft.com/office/drawing/2014/main" id="{2638ACFD-7924-4089-BE62-27345D018523}"/>
                  </a:ext>
                </a:extLst>
              </p:cNvPr>
              <p:cNvSpPr txBox="1">
                <a:spLocks/>
              </p:cNvSpPr>
              <p:nvPr/>
            </p:nvSpPr>
            <p:spPr>
              <a:xfrm>
                <a:off x="4851300" y="3690518"/>
                <a:ext cx="50936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grpSp>
            <p:nvGrpSpPr>
              <p:cNvPr id="339" name="Group 338">
                <a:extLst>
                  <a:ext uri="{FF2B5EF4-FFF2-40B4-BE49-F238E27FC236}">
                    <a16:creationId xmlns:a16="http://schemas.microsoft.com/office/drawing/2014/main" id="{79DE97C6-9CD2-4398-9CF2-ED0961619E04}"/>
                  </a:ext>
                </a:extLst>
              </p:cNvPr>
              <p:cNvGrpSpPr/>
              <p:nvPr/>
            </p:nvGrpSpPr>
            <p:grpSpPr>
              <a:xfrm>
                <a:off x="4889519" y="3982066"/>
                <a:ext cx="432930" cy="432930"/>
                <a:chOff x="1054184" y="3372344"/>
                <a:chExt cx="533589" cy="533589"/>
              </a:xfrm>
            </p:grpSpPr>
            <p:sp>
              <p:nvSpPr>
                <p:cNvPr id="353" name="Rectangle: Rounded Corners 352">
                  <a:extLst>
                    <a:ext uri="{FF2B5EF4-FFF2-40B4-BE49-F238E27FC236}">
                      <a16:creationId xmlns:a16="http://schemas.microsoft.com/office/drawing/2014/main" id="{72DF1A2E-BEC8-45FE-91B0-E655ECA66C91}"/>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54" name="Graphic 353">
                  <a:extLst>
                    <a:ext uri="{FF2B5EF4-FFF2-40B4-BE49-F238E27FC236}">
                      <a16:creationId xmlns:a16="http://schemas.microsoft.com/office/drawing/2014/main" id="{A77491C0-472A-464D-B746-3C25543E7F8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1814" y="3469974"/>
                  <a:ext cx="338328" cy="338328"/>
                </a:xfrm>
                <a:prstGeom prst="rect">
                  <a:avLst/>
                </a:prstGeom>
              </p:spPr>
            </p:pic>
          </p:grpSp>
        </p:grpSp>
        <p:grpSp>
          <p:nvGrpSpPr>
            <p:cNvPr id="4" name="Group 3">
              <a:extLst>
                <a:ext uri="{FF2B5EF4-FFF2-40B4-BE49-F238E27FC236}">
                  <a16:creationId xmlns:a16="http://schemas.microsoft.com/office/drawing/2014/main" id="{78999353-8C30-447F-A7D7-3E44419F5285}"/>
                </a:ext>
              </a:extLst>
            </p:cNvPr>
            <p:cNvGrpSpPr/>
            <p:nvPr/>
          </p:nvGrpSpPr>
          <p:grpSpPr>
            <a:xfrm>
              <a:off x="5997318" y="3672046"/>
              <a:ext cx="432930" cy="724478"/>
              <a:chOff x="5870579" y="3690518"/>
              <a:chExt cx="432930" cy="724478"/>
            </a:xfrm>
          </p:grpSpPr>
          <p:sp>
            <p:nvSpPr>
              <p:cNvPr id="338" name="Title 1">
                <a:extLst>
                  <a:ext uri="{FF2B5EF4-FFF2-40B4-BE49-F238E27FC236}">
                    <a16:creationId xmlns:a16="http://schemas.microsoft.com/office/drawing/2014/main" id="{8C6C341B-EEA2-4A1D-806A-7DEC93699AD3}"/>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340" name="Group 339">
                <a:extLst>
                  <a:ext uri="{FF2B5EF4-FFF2-40B4-BE49-F238E27FC236}">
                    <a16:creationId xmlns:a16="http://schemas.microsoft.com/office/drawing/2014/main" id="{692BD8E1-F18B-402F-AD0A-C5DDCD42C17F}"/>
                  </a:ext>
                </a:extLst>
              </p:cNvPr>
              <p:cNvGrpSpPr/>
              <p:nvPr/>
            </p:nvGrpSpPr>
            <p:grpSpPr>
              <a:xfrm>
                <a:off x="5870579" y="3982066"/>
                <a:ext cx="432930" cy="432930"/>
                <a:chOff x="2121266" y="3372344"/>
                <a:chExt cx="533589" cy="533589"/>
              </a:xfrm>
            </p:grpSpPr>
            <p:sp>
              <p:nvSpPr>
                <p:cNvPr id="341" name="Rectangle: Rounded Corners 340">
                  <a:extLst>
                    <a:ext uri="{FF2B5EF4-FFF2-40B4-BE49-F238E27FC236}">
                      <a16:creationId xmlns:a16="http://schemas.microsoft.com/office/drawing/2014/main" id="{7C29E5C7-AE44-4605-A5A8-890200B69539}"/>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42" name="Group 341">
                  <a:extLst>
                    <a:ext uri="{FF2B5EF4-FFF2-40B4-BE49-F238E27FC236}">
                      <a16:creationId xmlns:a16="http://schemas.microsoft.com/office/drawing/2014/main" id="{7112B5F9-D9EB-46FC-8D79-A90404F2CFAD}"/>
                    </a:ext>
                  </a:extLst>
                </p:cNvPr>
                <p:cNvGrpSpPr/>
                <p:nvPr/>
              </p:nvGrpSpPr>
              <p:grpSpPr>
                <a:xfrm>
                  <a:off x="2210352" y="3471248"/>
                  <a:ext cx="355417" cy="335781"/>
                  <a:chOff x="3172902" y="4132385"/>
                  <a:chExt cx="355417" cy="335781"/>
                </a:xfrm>
              </p:grpSpPr>
              <p:grpSp>
                <p:nvGrpSpPr>
                  <p:cNvPr id="343" name="Group 342">
                    <a:extLst>
                      <a:ext uri="{FF2B5EF4-FFF2-40B4-BE49-F238E27FC236}">
                        <a16:creationId xmlns:a16="http://schemas.microsoft.com/office/drawing/2014/main" id="{8F13728B-B486-4285-961A-0E21C3FAAF3D}"/>
                      </a:ext>
                    </a:extLst>
                  </p:cNvPr>
                  <p:cNvGrpSpPr/>
                  <p:nvPr/>
                </p:nvGrpSpPr>
                <p:grpSpPr>
                  <a:xfrm>
                    <a:off x="3234030" y="4132385"/>
                    <a:ext cx="233160" cy="110531"/>
                    <a:chOff x="3234867" y="4132385"/>
                    <a:chExt cx="233160" cy="110531"/>
                  </a:xfrm>
                </p:grpSpPr>
                <p:sp>
                  <p:nvSpPr>
                    <p:cNvPr id="351" name="Freeform: Shape 350">
                      <a:extLst>
                        <a:ext uri="{FF2B5EF4-FFF2-40B4-BE49-F238E27FC236}">
                          <a16:creationId xmlns:a16="http://schemas.microsoft.com/office/drawing/2014/main" id="{008858AC-3591-45A4-9C42-395CFD8B1A9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2" name="Freeform: Shape 351">
                      <a:extLst>
                        <a:ext uri="{FF2B5EF4-FFF2-40B4-BE49-F238E27FC236}">
                          <a16:creationId xmlns:a16="http://schemas.microsoft.com/office/drawing/2014/main" id="{E95194E7-8176-4635-BC32-332069A882D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4" name="Group 343">
                    <a:extLst>
                      <a:ext uri="{FF2B5EF4-FFF2-40B4-BE49-F238E27FC236}">
                        <a16:creationId xmlns:a16="http://schemas.microsoft.com/office/drawing/2014/main" id="{8EBD765D-3BAA-4A46-9BCA-AC92C4F34954}"/>
                      </a:ext>
                    </a:extLst>
                  </p:cNvPr>
                  <p:cNvGrpSpPr/>
                  <p:nvPr/>
                </p:nvGrpSpPr>
                <p:grpSpPr>
                  <a:xfrm>
                    <a:off x="3172902" y="4245010"/>
                    <a:ext cx="355417" cy="110531"/>
                    <a:chOff x="3172902" y="4244590"/>
                    <a:chExt cx="355417" cy="110531"/>
                  </a:xfrm>
                </p:grpSpPr>
                <p:sp>
                  <p:nvSpPr>
                    <p:cNvPr id="348" name="Freeform: Shape 347">
                      <a:extLst>
                        <a:ext uri="{FF2B5EF4-FFF2-40B4-BE49-F238E27FC236}">
                          <a16:creationId xmlns:a16="http://schemas.microsoft.com/office/drawing/2014/main" id="{84F66E15-4747-4430-BA53-59C87666ED3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9" name="Freeform: Shape 348">
                      <a:extLst>
                        <a:ext uri="{FF2B5EF4-FFF2-40B4-BE49-F238E27FC236}">
                          <a16:creationId xmlns:a16="http://schemas.microsoft.com/office/drawing/2014/main" id="{7FE4394D-D10F-4051-B4BF-6E8B7C19E98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0" name="Freeform: Shape 349">
                      <a:extLst>
                        <a:ext uri="{FF2B5EF4-FFF2-40B4-BE49-F238E27FC236}">
                          <a16:creationId xmlns:a16="http://schemas.microsoft.com/office/drawing/2014/main" id="{60AADC17-7554-4A16-BE8A-8D5DC234079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5" name="Group 344">
                    <a:extLst>
                      <a:ext uri="{FF2B5EF4-FFF2-40B4-BE49-F238E27FC236}">
                        <a16:creationId xmlns:a16="http://schemas.microsoft.com/office/drawing/2014/main" id="{822D9C07-1CE9-493D-BF9F-2BF3FE11F4AE}"/>
                      </a:ext>
                    </a:extLst>
                  </p:cNvPr>
                  <p:cNvGrpSpPr/>
                  <p:nvPr/>
                </p:nvGrpSpPr>
                <p:grpSpPr>
                  <a:xfrm>
                    <a:off x="3234030" y="4357635"/>
                    <a:ext cx="233160" cy="110531"/>
                    <a:chOff x="3234867" y="4132385"/>
                    <a:chExt cx="233160" cy="110531"/>
                  </a:xfrm>
                </p:grpSpPr>
                <p:sp>
                  <p:nvSpPr>
                    <p:cNvPr id="346" name="Freeform: Shape 345">
                      <a:extLst>
                        <a:ext uri="{FF2B5EF4-FFF2-40B4-BE49-F238E27FC236}">
                          <a16:creationId xmlns:a16="http://schemas.microsoft.com/office/drawing/2014/main" id="{09997FE6-F296-44AC-978E-B7081E4686E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7" name="Freeform: Shape 346">
                      <a:extLst>
                        <a:ext uri="{FF2B5EF4-FFF2-40B4-BE49-F238E27FC236}">
                          <a16:creationId xmlns:a16="http://schemas.microsoft.com/office/drawing/2014/main" id="{A56008E9-5C86-483A-B071-92F6FA5303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cxnSp>
        <p:nvCxnSpPr>
          <p:cNvPr id="6" name="Connector: Elbow 5">
            <a:extLst>
              <a:ext uri="{FF2B5EF4-FFF2-40B4-BE49-F238E27FC236}">
                <a16:creationId xmlns:a16="http://schemas.microsoft.com/office/drawing/2014/main" id="{15ED66BE-0954-49AC-AF37-CE0971F5C57A}"/>
              </a:ext>
            </a:extLst>
          </p:cNvPr>
          <p:cNvCxnSpPr>
            <a:stCxn id="328" idx="1"/>
            <a:endCxn id="331" idx="0"/>
          </p:cNvCxnSpPr>
          <p:nvPr/>
        </p:nvCxnSpPr>
        <p:spPr>
          <a:xfrm rot="10800000" flipV="1">
            <a:off x="5698430" y="2987653"/>
            <a:ext cx="1139169" cy="56407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3" name="Connector: Elbow 432">
            <a:extLst>
              <a:ext uri="{FF2B5EF4-FFF2-40B4-BE49-F238E27FC236}">
                <a16:creationId xmlns:a16="http://schemas.microsoft.com/office/drawing/2014/main" id="{EF0F4C7B-BD6E-4EA1-9408-3368D769AAB4}"/>
              </a:ext>
            </a:extLst>
          </p:cNvPr>
          <p:cNvCxnSpPr>
            <a:cxnSpLocks/>
            <a:stCxn id="362" idx="2"/>
            <a:endCxn id="423" idx="1"/>
          </p:cNvCxnSpPr>
          <p:nvPr/>
        </p:nvCxnSpPr>
        <p:spPr>
          <a:xfrm rot="16200000" flipH="1">
            <a:off x="7041082" y="4527406"/>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27727DC-FF68-4232-B995-3033666C27EF}"/>
              </a:ext>
            </a:extLst>
          </p:cNvPr>
          <p:cNvGrpSpPr/>
          <p:nvPr/>
        </p:nvGrpSpPr>
        <p:grpSpPr>
          <a:xfrm>
            <a:off x="9224694" y="3254568"/>
            <a:ext cx="1521900" cy="1418571"/>
            <a:chOff x="9097955" y="3273040"/>
            <a:chExt cx="1521900" cy="1418571"/>
          </a:xfrm>
        </p:grpSpPr>
        <p:sp>
          <p:nvSpPr>
            <p:cNvPr id="321" name="Title 1">
              <a:extLst>
                <a:ext uri="{FF2B5EF4-FFF2-40B4-BE49-F238E27FC236}">
                  <a16:creationId xmlns:a16="http://schemas.microsoft.com/office/drawing/2014/main" id="{E50C88B6-E022-4095-ABE9-14611A1C8466}"/>
                </a:ext>
              </a:extLst>
            </p:cNvPr>
            <p:cNvSpPr txBox="1">
              <a:spLocks/>
            </p:cNvSpPr>
            <p:nvPr/>
          </p:nvSpPr>
          <p:spPr>
            <a:xfrm>
              <a:off x="9097955" y="3273040"/>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production cluster</a:t>
              </a:r>
            </a:p>
          </p:txBody>
        </p:sp>
        <p:grpSp>
          <p:nvGrpSpPr>
            <p:cNvPr id="31" name="Group 30">
              <a:extLst>
                <a:ext uri="{FF2B5EF4-FFF2-40B4-BE49-F238E27FC236}">
                  <a16:creationId xmlns:a16="http://schemas.microsoft.com/office/drawing/2014/main" id="{2C1FFB15-7735-4634-A98F-93252CFF0137}"/>
                </a:ext>
              </a:extLst>
            </p:cNvPr>
            <p:cNvGrpSpPr/>
            <p:nvPr/>
          </p:nvGrpSpPr>
          <p:grpSpPr>
            <a:xfrm>
              <a:off x="9097955" y="3471204"/>
              <a:ext cx="1521900" cy="1220407"/>
              <a:chOff x="9097955" y="3495566"/>
              <a:chExt cx="1521900" cy="1220407"/>
            </a:xfrm>
          </p:grpSpPr>
          <p:sp>
            <p:nvSpPr>
              <p:cNvPr id="320" name="Rectangle: Rounded Corners 319">
                <a:extLst>
                  <a:ext uri="{FF2B5EF4-FFF2-40B4-BE49-F238E27FC236}">
                    <a16:creationId xmlns:a16="http://schemas.microsoft.com/office/drawing/2014/main" id="{8A037A38-26A7-4E92-B83E-C83516BB0796}"/>
                  </a:ext>
                </a:extLst>
              </p:cNvPr>
              <p:cNvSpPr/>
              <p:nvPr/>
            </p:nvSpPr>
            <p:spPr bwMode="auto">
              <a:xfrm>
                <a:off x="9097955" y="349556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7" name="Group 16">
                <a:extLst>
                  <a:ext uri="{FF2B5EF4-FFF2-40B4-BE49-F238E27FC236}">
                    <a16:creationId xmlns:a16="http://schemas.microsoft.com/office/drawing/2014/main" id="{399BD682-E71F-4137-9064-8C12EBCA8C97}"/>
                  </a:ext>
                </a:extLst>
              </p:cNvPr>
              <p:cNvGrpSpPr/>
              <p:nvPr/>
            </p:nvGrpSpPr>
            <p:grpSpPr>
              <a:xfrm>
                <a:off x="9193441" y="3756578"/>
                <a:ext cx="1330929" cy="401289"/>
                <a:chOff x="9373030" y="3303996"/>
                <a:chExt cx="1330929" cy="401289"/>
              </a:xfrm>
            </p:grpSpPr>
            <p:grpSp>
              <p:nvGrpSpPr>
                <p:cNvPr id="10" name="Group 9">
                  <a:extLst>
                    <a:ext uri="{FF2B5EF4-FFF2-40B4-BE49-F238E27FC236}">
                      <a16:creationId xmlns:a16="http://schemas.microsoft.com/office/drawing/2014/main" id="{2332CCD0-7D42-4441-9E87-27A520748A70}"/>
                    </a:ext>
                  </a:extLst>
                </p:cNvPr>
                <p:cNvGrpSpPr/>
                <p:nvPr/>
              </p:nvGrpSpPr>
              <p:grpSpPr>
                <a:xfrm>
                  <a:off x="9373030" y="3303996"/>
                  <a:ext cx="401289" cy="401289"/>
                  <a:chOff x="10044865" y="3490686"/>
                  <a:chExt cx="401289" cy="401289"/>
                </a:xfrm>
              </p:grpSpPr>
              <p:sp>
                <p:nvSpPr>
                  <p:cNvPr id="435" name="Rectangle: Rounded Corners 434">
                    <a:extLst>
                      <a:ext uri="{FF2B5EF4-FFF2-40B4-BE49-F238E27FC236}">
                        <a16:creationId xmlns:a16="http://schemas.microsoft.com/office/drawing/2014/main" id="{34399F74-8AFF-4302-B65E-040E170C5DC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37" name="Freeform: Shape 436">
                    <a:extLst>
                      <a:ext uri="{FF2B5EF4-FFF2-40B4-BE49-F238E27FC236}">
                        <a16:creationId xmlns:a16="http://schemas.microsoft.com/office/drawing/2014/main" id="{F43DFA5D-9ABB-4210-95E8-503EB6B9F36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38" name="Group 437">
                  <a:extLst>
                    <a:ext uri="{FF2B5EF4-FFF2-40B4-BE49-F238E27FC236}">
                      <a16:creationId xmlns:a16="http://schemas.microsoft.com/office/drawing/2014/main" id="{5ADFAF00-7C2D-44D9-B2BF-FFD84C7836DA}"/>
                    </a:ext>
                  </a:extLst>
                </p:cNvPr>
                <p:cNvGrpSpPr/>
                <p:nvPr/>
              </p:nvGrpSpPr>
              <p:grpSpPr>
                <a:xfrm>
                  <a:off x="9837850" y="3303996"/>
                  <a:ext cx="401289" cy="401289"/>
                  <a:chOff x="10044865" y="3490686"/>
                  <a:chExt cx="401289" cy="401289"/>
                </a:xfrm>
              </p:grpSpPr>
              <p:sp>
                <p:nvSpPr>
                  <p:cNvPr id="439" name="Rectangle: Rounded Corners 438">
                    <a:extLst>
                      <a:ext uri="{FF2B5EF4-FFF2-40B4-BE49-F238E27FC236}">
                        <a16:creationId xmlns:a16="http://schemas.microsoft.com/office/drawing/2014/main" id="{C8480F92-31E4-4D67-8646-4B831491ED55}"/>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0" name="Freeform: Shape 439">
                    <a:extLst>
                      <a:ext uri="{FF2B5EF4-FFF2-40B4-BE49-F238E27FC236}">
                        <a16:creationId xmlns:a16="http://schemas.microsoft.com/office/drawing/2014/main" id="{62C943AB-069A-4863-B195-DE8B64B743C3}"/>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41" name="Group 440">
                  <a:extLst>
                    <a:ext uri="{FF2B5EF4-FFF2-40B4-BE49-F238E27FC236}">
                      <a16:creationId xmlns:a16="http://schemas.microsoft.com/office/drawing/2014/main" id="{42F973F9-DEF8-4026-9E65-86AAB80748B1}"/>
                    </a:ext>
                  </a:extLst>
                </p:cNvPr>
                <p:cNvGrpSpPr/>
                <p:nvPr/>
              </p:nvGrpSpPr>
              <p:grpSpPr>
                <a:xfrm>
                  <a:off x="10302670" y="3303996"/>
                  <a:ext cx="401289" cy="401289"/>
                  <a:chOff x="10044865" y="3490686"/>
                  <a:chExt cx="401289" cy="401289"/>
                </a:xfrm>
              </p:grpSpPr>
              <p:sp>
                <p:nvSpPr>
                  <p:cNvPr id="442" name="Rectangle: Rounded Corners 441">
                    <a:extLst>
                      <a:ext uri="{FF2B5EF4-FFF2-40B4-BE49-F238E27FC236}">
                        <a16:creationId xmlns:a16="http://schemas.microsoft.com/office/drawing/2014/main" id="{D76A1DD6-DEC1-48CC-B5FF-0D4420A075A9}"/>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3" name="Freeform: Shape 442">
                    <a:extLst>
                      <a:ext uri="{FF2B5EF4-FFF2-40B4-BE49-F238E27FC236}">
                        <a16:creationId xmlns:a16="http://schemas.microsoft.com/office/drawing/2014/main" id="{43C11058-D17B-45A9-8DEE-14563AFE348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47" name="Title 1">
                <a:extLst>
                  <a:ext uri="{FF2B5EF4-FFF2-40B4-BE49-F238E27FC236}">
                    <a16:creationId xmlns:a16="http://schemas.microsoft.com/office/drawing/2014/main" id="{E1A99105-5B08-4625-B5AB-FE1A4D987AA5}"/>
                  </a:ext>
                </a:extLst>
              </p:cNvPr>
              <p:cNvSpPr txBox="1">
                <a:spLocks/>
              </p:cNvSpPr>
              <p:nvPr/>
            </p:nvSpPr>
            <p:spPr>
              <a:xfrm>
                <a:off x="9559741" y="355442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22" name="Group 21">
                <a:extLst>
                  <a:ext uri="{FF2B5EF4-FFF2-40B4-BE49-F238E27FC236}">
                    <a16:creationId xmlns:a16="http://schemas.microsoft.com/office/drawing/2014/main" id="{DE59E68F-C943-4824-865E-752248E6FA7C}"/>
                  </a:ext>
                </a:extLst>
              </p:cNvPr>
              <p:cNvGrpSpPr/>
              <p:nvPr/>
            </p:nvGrpSpPr>
            <p:grpSpPr>
              <a:xfrm>
                <a:off x="9658261" y="4221398"/>
                <a:ext cx="401289" cy="401289"/>
                <a:chOff x="10062640" y="3768816"/>
                <a:chExt cx="401289" cy="401289"/>
              </a:xfrm>
            </p:grpSpPr>
            <p:sp>
              <p:nvSpPr>
                <p:cNvPr id="445" name="Rectangle: Rounded Corners 444">
                  <a:extLst>
                    <a:ext uri="{FF2B5EF4-FFF2-40B4-BE49-F238E27FC236}">
                      <a16:creationId xmlns:a16="http://schemas.microsoft.com/office/drawing/2014/main" id="{5C92507F-B065-417F-A698-A78B23E37400}"/>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48" name="Graphic 447">
                  <a:extLst>
                    <a:ext uri="{FF2B5EF4-FFF2-40B4-BE49-F238E27FC236}">
                      <a16:creationId xmlns:a16="http://schemas.microsoft.com/office/drawing/2014/main" id="{1D310BB1-530A-4F75-B943-5EEDE82E79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14191" y="3848075"/>
                  <a:ext cx="298186" cy="242771"/>
                </a:xfrm>
                <a:prstGeom prst="rect">
                  <a:avLst/>
                </a:prstGeom>
              </p:spPr>
            </p:pic>
          </p:grpSp>
        </p:grpSp>
      </p:grpSp>
      <p:grpSp>
        <p:nvGrpSpPr>
          <p:cNvPr id="30" name="Group 29">
            <a:extLst>
              <a:ext uri="{FF2B5EF4-FFF2-40B4-BE49-F238E27FC236}">
                <a16:creationId xmlns:a16="http://schemas.microsoft.com/office/drawing/2014/main" id="{DFBB1A3F-B140-4297-91DD-49853B555CCA}"/>
              </a:ext>
            </a:extLst>
          </p:cNvPr>
          <p:cNvGrpSpPr/>
          <p:nvPr/>
        </p:nvGrpSpPr>
        <p:grpSpPr>
          <a:xfrm>
            <a:off x="9224694" y="5212908"/>
            <a:ext cx="1521900" cy="1420073"/>
            <a:chOff x="9264209" y="4424468"/>
            <a:chExt cx="1521900" cy="1420073"/>
          </a:xfrm>
        </p:grpSpPr>
        <p:sp>
          <p:nvSpPr>
            <p:cNvPr id="465" name="Rectangle: Rounded Corners 464">
              <a:extLst>
                <a:ext uri="{FF2B5EF4-FFF2-40B4-BE49-F238E27FC236}">
                  <a16:creationId xmlns:a16="http://schemas.microsoft.com/office/drawing/2014/main" id="{62700496-5504-4A8D-87C9-C82697A2B6B6}"/>
                </a:ext>
              </a:extLst>
            </p:cNvPr>
            <p:cNvSpPr/>
            <p:nvPr/>
          </p:nvSpPr>
          <p:spPr bwMode="auto">
            <a:xfrm>
              <a:off x="9264209" y="4624134"/>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6" name="Title 1">
              <a:extLst>
                <a:ext uri="{FF2B5EF4-FFF2-40B4-BE49-F238E27FC236}">
                  <a16:creationId xmlns:a16="http://schemas.microsoft.com/office/drawing/2014/main" id="{C6E5A748-9DF1-4B44-834E-EF47C95E9C6B}"/>
                </a:ext>
              </a:extLst>
            </p:cNvPr>
            <p:cNvSpPr txBox="1">
              <a:spLocks/>
            </p:cNvSpPr>
            <p:nvPr/>
          </p:nvSpPr>
          <p:spPr>
            <a:xfrm>
              <a:off x="9264209" y="4424468"/>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instances</a:t>
              </a:r>
            </a:p>
          </p:txBody>
        </p:sp>
        <p:grpSp>
          <p:nvGrpSpPr>
            <p:cNvPr id="29" name="Group 28">
              <a:extLst>
                <a:ext uri="{FF2B5EF4-FFF2-40B4-BE49-F238E27FC236}">
                  <a16:creationId xmlns:a16="http://schemas.microsoft.com/office/drawing/2014/main" id="{E680DB49-A7A2-4292-98DF-7BE3567E8DCB}"/>
                </a:ext>
              </a:extLst>
            </p:cNvPr>
            <p:cNvGrpSpPr/>
            <p:nvPr/>
          </p:nvGrpSpPr>
          <p:grpSpPr>
            <a:xfrm>
              <a:off x="9359695" y="4885146"/>
              <a:ext cx="1330929" cy="401289"/>
              <a:chOff x="9359695" y="4885146"/>
              <a:chExt cx="1330929" cy="401289"/>
            </a:xfrm>
          </p:grpSpPr>
          <p:grpSp>
            <p:nvGrpSpPr>
              <p:cNvPr id="456" name="Group 455">
                <a:extLst>
                  <a:ext uri="{FF2B5EF4-FFF2-40B4-BE49-F238E27FC236}">
                    <a16:creationId xmlns:a16="http://schemas.microsoft.com/office/drawing/2014/main" id="{A28646D6-859C-4DB1-9EDF-5CEDF66D5493}"/>
                  </a:ext>
                </a:extLst>
              </p:cNvPr>
              <p:cNvGrpSpPr/>
              <p:nvPr/>
            </p:nvGrpSpPr>
            <p:grpSpPr>
              <a:xfrm>
                <a:off x="9359695" y="4885146"/>
                <a:ext cx="401289" cy="401289"/>
                <a:chOff x="10044865" y="3490686"/>
                <a:chExt cx="401289" cy="401289"/>
              </a:xfrm>
            </p:grpSpPr>
            <p:sp>
              <p:nvSpPr>
                <p:cNvPr id="463" name="Rectangle: Rounded Corners 462">
                  <a:extLst>
                    <a:ext uri="{FF2B5EF4-FFF2-40B4-BE49-F238E27FC236}">
                      <a16:creationId xmlns:a16="http://schemas.microsoft.com/office/drawing/2014/main" id="{04935A7A-D610-404E-BE60-F799F10CA8C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4" name="Freeform: Shape 463">
                  <a:extLst>
                    <a:ext uri="{FF2B5EF4-FFF2-40B4-BE49-F238E27FC236}">
                      <a16:creationId xmlns:a16="http://schemas.microsoft.com/office/drawing/2014/main" id="{9D69C4CC-2B41-4510-8D06-6FA07979A45E}"/>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7" name="Group 456">
                <a:extLst>
                  <a:ext uri="{FF2B5EF4-FFF2-40B4-BE49-F238E27FC236}">
                    <a16:creationId xmlns:a16="http://schemas.microsoft.com/office/drawing/2014/main" id="{1A6D0480-2B69-46CE-B190-3B9568BCAF49}"/>
                  </a:ext>
                </a:extLst>
              </p:cNvPr>
              <p:cNvGrpSpPr/>
              <p:nvPr/>
            </p:nvGrpSpPr>
            <p:grpSpPr>
              <a:xfrm>
                <a:off x="9824515" y="4885146"/>
                <a:ext cx="401289" cy="401289"/>
                <a:chOff x="10044865" y="3490686"/>
                <a:chExt cx="401289" cy="401289"/>
              </a:xfrm>
            </p:grpSpPr>
            <p:sp>
              <p:nvSpPr>
                <p:cNvPr id="461" name="Rectangle: Rounded Corners 460">
                  <a:extLst>
                    <a:ext uri="{FF2B5EF4-FFF2-40B4-BE49-F238E27FC236}">
                      <a16:creationId xmlns:a16="http://schemas.microsoft.com/office/drawing/2014/main" id="{7EEA545C-8BD5-492A-A155-8851C4670DB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2" name="Freeform: Shape 461">
                  <a:extLst>
                    <a:ext uri="{FF2B5EF4-FFF2-40B4-BE49-F238E27FC236}">
                      <a16:creationId xmlns:a16="http://schemas.microsoft.com/office/drawing/2014/main" id="{DFEAC492-F35A-4CE5-A540-BA3ABE63F9A5}"/>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8" name="Group 457">
                <a:extLst>
                  <a:ext uri="{FF2B5EF4-FFF2-40B4-BE49-F238E27FC236}">
                    <a16:creationId xmlns:a16="http://schemas.microsoft.com/office/drawing/2014/main" id="{C62D08DC-DB7A-4E53-A872-31188332FAA8}"/>
                  </a:ext>
                </a:extLst>
              </p:cNvPr>
              <p:cNvGrpSpPr/>
              <p:nvPr/>
            </p:nvGrpSpPr>
            <p:grpSpPr>
              <a:xfrm>
                <a:off x="10289335" y="4885146"/>
                <a:ext cx="401289" cy="401289"/>
                <a:chOff x="10044865" y="3490686"/>
                <a:chExt cx="401289" cy="401289"/>
              </a:xfrm>
            </p:grpSpPr>
            <p:sp>
              <p:nvSpPr>
                <p:cNvPr id="459" name="Rectangle: Rounded Corners 458">
                  <a:extLst>
                    <a:ext uri="{FF2B5EF4-FFF2-40B4-BE49-F238E27FC236}">
                      <a16:creationId xmlns:a16="http://schemas.microsoft.com/office/drawing/2014/main" id="{495E828E-AF67-4332-9DE7-0B58F8563FA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0" name="Freeform: Shape 459">
                  <a:extLst>
                    <a:ext uri="{FF2B5EF4-FFF2-40B4-BE49-F238E27FC236}">
                      <a16:creationId xmlns:a16="http://schemas.microsoft.com/office/drawing/2014/main" id="{5AD4C706-36AE-413B-A0AC-354ED4D00471}"/>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52" name="Title 1">
              <a:extLst>
                <a:ext uri="{FF2B5EF4-FFF2-40B4-BE49-F238E27FC236}">
                  <a16:creationId xmlns:a16="http://schemas.microsoft.com/office/drawing/2014/main" id="{917EFDC5-4713-4437-8CC0-AACAB44A5FBA}"/>
                </a:ext>
              </a:extLst>
            </p:cNvPr>
            <p:cNvSpPr txBox="1">
              <a:spLocks/>
            </p:cNvSpPr>
            <p:nvPr/>
          </p:nvSpPr>
          <p:spPr>
            <a:xfrm>
              <a:off x="9725995" y="4682991"/>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467" name="Group 466">
              <a:extLst>
                <a:ext uri="{FF2B5EF4-FFF2-40B4-BE49-F238E27FC236}">
                  <a16:creationId xmlns:a16="http://schemas.microsoft.com/office/drawing/2014/main" id="{5F05F092-AEC7-4262-B10B-94E3F214463D}"/>
                </a:ext>
              </a:extLst>
            </p:cNvPr>
            <p:cNvGrpSpPr/>
            <p:nvPr/>
          </p:nvGrpSpPr>
          <p:grpSpPr>
            <a:xfrm>
              <a:off x="9359695" y="5357586"/>
              <a:ext cx="1330929" cy="401289"/>
              <a:chOff x="9359695" y="4885146"/>
              <a:chExt cx="1330929" cy="401289"/>
            </a:xfrm>
          </p:grpSpPr>
          <p:grpSp>
            <p:nvGrpSpPr>
              <p:cNvPr id="468" name="Group 467">
                <a:extLst>
                  <a:ext uri="{FF2B5EF4-FFF2-40B4-BE49-F238E27FC236}">
                    <a16:creationId xmlns:a16="http://schemas.microsoft.com/office/drawing/2014/main" id="{F8A0D461-E40D-4289-8983-1C83A3812FA6}"/>
                  </a:ext>
                </a:extLst>
              </p:cNvPr>
              <p:cNvGrpSpPr/>
              <p:nvPr/>
            </p:nvGrpSpPr>
            <p:grpSpPr>
              <a:xfrm>
                <a:off x="9359695" y="4885146"/>
                <a:ext cx="401289" cy="401289"/>
                <a:chOff x="10044865" y="3490686"/>
                <a:chExt cx="401289" cy="401289"/>
              </a:xfrm>
            </p:grpSpPr>
            <p:sp>
              <p:nvSpPr>
                <p:cNvPr id="475" name="Rectangle: Rounded Corners 474">
                  <a:extLst>
                    <a:ext uri="{FF2B5EF4-FFF2-40B4-BE49-F238E27FC236}">
                      <a16:creationId xmlns:a16="http://schemas.microsoft.com/office/drawing/2014/main" id="{33E4FFEA-9065-424A-848E-D16B262635EF}"/>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6" name="Freeform: Shape 475">
                  <a:extLst>
                    <a:ext uri="{FF2B5EF4-FFF2-40B4-BE49-F238E27FC236}">
                      <a16:creationId xmlns:a16="http://schemas.microsoft.com/office/drawing/2014/main" id="{B1475BA7-E694-4EB0-9289-DA3D7026849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9" name="Group 468">
                <a:extLst>
                  <a:ext uri="{FF2B5EF4-FFF2-40B4-BE49-F238E27FC236}">
                    <a16:creationId xmlns:a16="http://schemas.microsoft.com/office/drawing/2014/main" id="{1CB606AE-1591-4D5D-9AEC-1606DB96079E}"/>
                  </a:ext>
                </a:extLst>
              </p:cNvPr>
              <p:cNvGrpSpPr/>
              <p:nvPr/>
            </p:nvGrpSpPr>
            <p:grpSpPr>
              <a:xfrm>
                <a:off x="9824515" y="4885146"/>
                <a:ext cx="401289" cy="401289"/>
                <a:chOff x="10044865" y="3490686"/>
                <a:chExt cx="401289" cy="401289"/>
              </a:xfrm>
            </p:grpSpPr>
            <p:sp>
              <p:nvSpPr>
                <p:cNvPr id="473" name="Rectangle: Rounded Corners 472">
                  <a:extLst>
                    <a:ext uri="{FF2B5EF4-FFF2-40B4-BE49-F238E27FC236}">
                      <a16:creationId xmlns:a16="http://schemas.microsoft.com/office/drawing/2014/main" id="{883A4A2C-7E51-41E2-B921-50CECC2E00D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4" name="Freeform: Shape 473">
                  <a:extLst>
                    <a:ext uri="{FF2B5EF4-FFF2-40B4-BE49-F238E27FC236}">
                      <a16:creationId xmlns:a16="http://schemas.microsoft.com/office/drawing/2014/main" id="{031CADB7-C88F-4898-99A5-F7121C81136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70" name="Group 469">
                <a:extLst>
                  <a:ext uri="{FF2B5EF4-FFF2-40B4-BE49-F238E27FC236}">
                    <a16:creationId xmlns:a16="http://schemas.microsoft.com/office/drawing/2014/main" id="{78A01342-675D-4665-945C-728AC07C1616}"/>
                  </a:ext>
                </a:extLst>
              </p:cNvPr>
              <p:cNvGrpSpPr/>
              <p:nvPr/>
            </p:nvGrpSpPr>
            <p:grpSpPr>
              <a:xfrm>
                <a:off x="10289335" y="4885146"/>
                <a:ext cx="401289" cy="401289"/>
                <a:chOff x="10044865" y="3490686"/>
                <a:chExt cx="401289" cy="401289"/>
              </a:xfrm>
            </p:grpSpPr>
            <p:sp>
              <p:nvSpPr>
                <p:cNvPr id="471" name="Rectangle: Rounded Corners 470">
                  <a:extLst>
                    <a:ext uri="{FF2B5EF4-FFF2-40B4-BE49-F238E27FC236}">
                      <a16:creationId xmlns:a16="http://schemas.microsoft.com/office/drawing/2014/main" id="{B2B0AC1A-DA47-4A21-8579-A49D19E208FE}"/>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2" name="Freeform: Shape 471">
                  <a:extLst>
                    <a:ext uri="{FF2B5EF4-FFF2-40B4-BE49-F238E27FC236}">
                      <a16:creationId xmlns:a16="http://schemas.microsoft.com/office/drawing/2014/main" id="{09702021-9759-4B01-B9DB-45A2F47805E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cxnSp>
        <p:nvCxnSpPr>
          <p:cNvPr id="477" name="Straight Arrow Connector 476">
            <a:extLst>
              <a:ext uri="{FF2B5EF4-FFF2-40B4-BE49-F238E27FC236}">
                <a16:creationId xmlns:a16="http://schemas.microsoft.com/office/drawing/2014/main" id="{69D62092-4F36-40F0-9B56-28972D61CA6E}"/>
              </a:ext>
            </a:extLst>
          </p:cNvPr>
          <p:cNvCxnSpPr>
            <a:cxnSpLocks/>
            <a:stCxn id="367" idx="3"/>
            <a:endCxn id="320" idx="1"/>
          </p:cNvCxnSpPr>
          <p:nvPr/>
        </p:nvCxnSpPr>
        <p:spPr>
          <a:xfrm flipV="1">
            <a:off x="8783151" y="4062936"/>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59EE3428-6ABD-405F-9D67-484A46088BBF}"/>
              </a:ext>
            </a:extLst>
          </p:cNvPr>
          <p:cNvCxnSpPr>
            <a:cxnSpLocks/>
            <a:stCxn id="320" idx="3"/>
            <a:endCxn id="414" idx="1"/>
          </p:cNvCxnSpPr>
          <p:nvPr/>
        </p:nvCxnSpPr>
        <p:spPr>
          <a:xfrm>
            <a:off x="10746594" y="4062936"/>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591977F8-1280-4CF5-B8C5-BCF91CF1751F}"/>
              </a:ext>
            </a:extLst>
          </p:cNvPr>
          <p:cNvCxnSpPr>
            <a:cxnSpLocks/>
            <a:stCxn id="320" idx="2"/>
            <a:endCxn id="465" idx="0"/>
          </p:cNvCxnSpPr>
          <p:nvPr/>
        </p:nvCxnSpPr>
        <p:spPr>
          <a:xfrm>
            <a:off x="9985644" y="4673139"/>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022C7D1B-1C01-49EC-9EE4-633E6D031FF3}"/>
              </a:ext>
            </a:extLst>
          </p:cNvPr>
          <p:cNvSpPr/>
          <p:nvPr/>
        </p:nvSpPr>
        <p:spPr bwMode="auto">
          <a:xfrm>
            <a:off x="5561268" y="44845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81" name="Oval 480">
            <a:extLst>
              <a:ext uri="{FF2B5EF4-FFF2-40B4-BE49-F238E27FC236}">
                <a16:creationId xmlns:a16="http://schemas.microsoft.com/office/drawing/2014/main" id="{533BEAFD-018C-47A3-8040-30D9715CF10A}"/>
              </a:ext>
            </a:extLst>
          </p:cNvPr>
          <p:cNvSpPr/>
          <p:nvPr/>
        </p:nvSpPr>
        <p:spPr bwMode="auto">
          <a:xfrm>
            <a:off x="8558074" y="491171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2" name="Oval 481">
            <a:extLst>
              <a:ext uri="{FF2B5EF4-FFF2-40B4-BE49-F238E27FC236}">
                <a16:creationId xmlns:a16="http://schemas.microsoft.com/office/drawing/2014/main" id="{4DC1175D-36B3-4083-9915-E0BDC1FAAF5F}"/>
              </a:ext>
            </a:extLst>
          </p:cNvPr>
          <p:cNvSpPr/>
          <p:nvPr/>
        </p:nvSpPr>
        <p:spPr bwMode="auto">
          <a:xfrm>
            <a:off x="9855783" y="47870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3" name="Oval 482">
            <a:extLst>
              <a:ext uri="{FF2B5EF4-FFF2-40B4-BE49-F238E27FC236}">
                <a16:creationId xmlns:a16="http://schemas.microsoft.com/office/drawing/2014/main" id="{7AE3625A-F729-42FD-9C5E-2C5DEEA3E34C}"/>
              </a:ext>
            </a:extLst>
          </p:cNvPr>
          <p:cNvSpPr/>
          <p:nvPr/>
        </p:nvSpPr>
        <p:spPr bwMode="auto">
          <a:xfrm>
            <a:off x="11314374" y="305520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2038375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D2D2"/>
                </a:solidFill>
                <a:effectLst/>
                <a:uLnTx/>
                <a:uFillTx/>
                <a:latin typeface="Segoe UI"/>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Data science in a box</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Quick deployment and high availability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Low latency data processing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Consistent environment across test, control and production</a:t>
            </a:r>
          </a:p>
        </p:txBody>
      </p:sp>
      <p:sp>
        <p:nvSpPr>
          <p:cNvPr id="71" name="Rectangle 70">
            <a:extLst>
              <a:ext uri="{FF2B5EF4-FFF2-40B4-BE49-F238E27FC236}">
                <a16:creationId xmlns:a16="http://schemas.microsoft.com/office/drawing/2014/main" id="{1DA9DC7D-36F4-4A7A-996B-43B0104FF697}"/>
              </a:ext>
            </a:extLst>
          </p:cNvPr>
          <p:cNvSpPr/>
          <p:nvPr/>
        </p:nvSpPr>
        <p:spPr>
          <a:xfrm>
            <a:off x="881459" y="4842733"/>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https://github.com/Azure/kubeflow-labs</a:t>
            </a:r>
            <a:r>
              <a:rPr kumimoji="0" lang="en-US" sz="10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3" name="Group 2">
            <a:extLst>
              <a:ext uri="{FF2B5EF4-FFF2-40B4-BE49-F238E27FC236}">
                <a16:creationId xmlns:a16="http://schemas.microsoft.com/office/drawing/2014/main" id="{001103D4-BFC3-4A1C-B7AA-569773FF890E}"/>
              </a:ext>
            </a:extLst>
          </p:cNvPr>
          <p:cNvGrpSpPr/>
          <p:nvPr/>
        </p:nvGrpSpPr>
        <p:grpSpPr>
          <a:xfrm>
            <a:off x="6376537" y="4979604"/>
            <a:ext cx="822960" cy="1024512"/>
            <a:chOff x="6453643" y="4409338"/>
            <a:chExt cx="822960" cy="1024512"/>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524958" y="440933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Compute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453643" y="461089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9" name="Graphic 13">
              <a:extLst>
                <a:ext uri="{FF2B5EF4-FFF2-40B4-BE49-F238E27FC236}">
                  <a16:creationId xmlns:a16="http://schemas.microsoft.com/office/drawing/2014/main" id="{0C17E0B6-7210-4D10-9217-B86B27EE6DD0}"/>
                </a:ext>
              </a:extLst>
            </p:cNvPr>
            <p:cNvGrpSpPr/>
            <p:nvPr/>
          </p:nvGrpSpPr>
          <p:grpSpPr>
            <a:xfrm>
              <a:off x="6594616" y="4756041"/>
              <a:ext cx="541014" cy="532658"/>
              <a:chOff x="4862512" y="2214562"/>
              <a:chExt cx="2466975" cy="2428875"/>
            </a:xfrm>
          </p:grpSpPr>
          <p:sp>
            <p:nvSpPr>
              <p:cNvPr id="70" name="Freeform: Shape 69">
                <a:extLst>
                  <a:ext uri="{FF2B5EF4-FFF2-40B4-BE49-F238E27FC236}">
                    <a16:creationId xmlns:a16="http://schemas.microsoft.com/office/drawing/2014/main" id="{A7B0ECCC-F944-4D46-B05D-087E169B735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EA6C22B-C898-4127-88CD-7408B63A66F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92FE104-4642-4DAF-BDE2-593FE2BEEDC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7A5EC58-9960-404D-9E44-2F50DC2BD08A}"/>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48A1451B-E92B-4F7D-ACDE-1008CD5C2D20}"/>
              </a:ext>
            </a:extLst>
          </p:cNvPr>
          <p:cNvGrpSpPr/>
          <p:nvPr/>
        </p:nvGrpSpPr>
        <p:grpSpPr>
          <a:xfrm>
            <a:off x="6376537" y="3554336"/>
            <a:ext cx="822960" cy="1178401"/>
            <a:chOff x="4706612" y="4255449"/>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706612" y="4610890"/>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777927" y="4255449"/>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Training data</a:t>
              </a:r>
            </a:p>
          </p:txBody>
        </p:sp>
        <p:sp>
          <p:nvSpPr>
            <p:cNvPr id="77" name="binary" title="Icon of binary code, ones and zeros">
              <a:extLst>
                <a:ext uri="{FF2B5EF4-FFF2-40B4-BE49-F238E27FC236}">
                  <a16:creationId xmlns:a16="http://schemas.microsoft.com/office/drawing/2014/main" id="{AF306C46-E521-4A5E-A5F9-CA6036AC43A8}"/>
                </a:ext>
              </a:extLst>
            </p:cNvPr>
            <p:cNvSpPr>
              <a:spLocks noChangeAspect="1" noEditPoints="1"/>
            </p:cNvSpPr>
            <p:nvPr/>
          </p:nvSpPr>
          <p:spPr bwMode="auto">
            <a:xfrm>
              <a:off x="4885490" y="4821518"/>
              <a:ext cx="465205" cy="40170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36D3C4-ECAB-4CFD-8636-3844B71C41E3}"/>
              </a:ext>
            </a:extLst>
          </p:cNvPr>
          <p:cNvGrpSpPr/>
          <p:nvPr/>
        </p:nvGrpSpPr>
        <p:grpSpPr>
          <a:xfrm>
            <a:off x="6376537" y="2282957"/>
            <a:ext cx="822960" cy="1024512"/>
            <a:chOff x="5580127" y="2971221"/>
            <a:chExt cx="822960" cy="1024512"/>
          </a:xfrm>
        </p:grpSpPr>
        <p:sp>
          <p:nvSpPr>
            <p:cNvPr id="63" name="Title 1">
              <a:extLst>
                <a:ext uri="{FF2B5EF4-FFF2-40B4-BE49-F238E27FC236}">
                  <a16:creationId xmlns:a16="http://schemas.microsoft.com/office/drawing/2014/main" id="{70D14712-737F-4E54-AE4E-AF73CA6984DB}"/>
                </a:ext>
              </a:extLst>
            </p:cNvPr>
            <p:cNvSpPr txBox="1">
              <a:spLocks/>
            </p:cNvSpPr>
            <p:nvPr/>
          </p:nvSpPr>
          <p:spPr>
            <a:xfrm>
              <a:off x="5651442" y="297122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Algorithm</a:t>
              </a:r>
            </a:p>
          </p:txBody>
        </p:sp>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580127" y="3172773"/>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79" name="Data &amp; AI" title="Icon of several circles connected to eachother by lines">
              <a:extLst>
                <a:ext uri="{FF2B5EF4-FFF2-40B4-BE49-F238E27FC236}">
                  <a16:creationId xmlns:a16="http://schemas.microsoft.com/office/drawing/2014/main" id="{83376C73-BDB3-4B88-B843-AB4326B5D3FC}"/>
                </a:ext>
              </a:extLst>
            </p:cNvPr>
            <p:cNvSpPr>
              <a:spLocks noChangeAspect="1" noEditPoints="1"/>
            </p:cNvSpPr>
            <p:nvPr/>
          </p:nvSpPr>
          <p:spPr bwMode="auto">
            <a:xfrm>
              <a:off x="5688839" y="3342157"/>
              <a:ext cx="605537" cy="48419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3C55F676-D9ED-4FA5-8177-8241AC07FF61}"/>
              </a:ext>
            </a:extLst>
          </p:cNvPr>
          <p:cNvGrpSpPr/>
          <p:nvPr/>
        </p:nvGrpSpPr>
        <p:grpSpPr>
          <a:xfrm>
            <a:off x="7836534" y="3080366"/>
            <a:ext cx="3682049" cy="2126341"/>
            <a:chOff x="7679222" y="3131340"/>
            <a:chExt cx="3682049" cy="2126341"/>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7679222" y="3337395"/>
              <a:ext cx="3682049" cy="19202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7679223" y="313134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GPU-enabled VMs</a:t>
              </a:r>
            </a:p>
          </p:txBody>
        </p:sp>
      </p:grpSp>
      <p:grpSp>
        <p:nvGrpSpPr>
          <p:cNvPr id="8" name="Group 7">
            <a:extLst>
              <a:ext uri="{FF2B5EF4-FFF2-40B4-BE49-F238E27FC236}">
                <a16:creationId xmlns:a16="http://schemas.microsoft.com/office/drawing/2014/main" id="{28B8A14D-ADC5-4A42-91F0-C50BBA894476}"/>
              </a:ext>
            </a:extLst>
          </p:cNvPr>
          <p:cNvGrpSpPr/>
          <p:nvPr/>
        </p:nvGrpSpPr>
        <p:grpSpPr>
          <a:xfrm>
            <a:off x="8169577" y="3508750"/>
            <a:ext cx="1115047" cy="1475628"/>
            <a:chOff x="8012265" y="3254923"/>
            <a:chExt cx="1115047" cy="1475628"/>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8012265" y="3614983"/>
              <a:ext cx="1115047" cy="111556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8012265" y="3254923"/>
              <a:ext cx="91371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trained model</a:t>
              </a:r>
            </a:p>
          </p:txBody>
        </p:sp>
        <p:grpSp>
          <p:nvGrpSpPr>
            <p:cNvPr id="84" name="Group 83">
              <a:extLst>
                <a:ext uri="{FF2B5EF4-FFF2-40B4-BE49-F238E27FC236}">
                  <a16:creationId xmlns:a16="http://schemas.microsoft.com/office/drawing/2014/main" id="{BFD9CE62-DFD9-489D-95AD-A3F1823DB322}"/>
                </a:ext>
              </a:extLst>
            </p:cNvPr>
            <p:cNvGrpSpPr/>
            <p:nvPr/>
          </p:nvGrpSpPr>
          <p:grpSpPr>
            <a:xfrm>
              <a:off x="8148385" y="3774647"/>
              <a:ext cx="842806" cy="796241"/>
              <a:chOff x="3172902" y="4132385"/>
              <a:chExt cx="355417" cy="335781"/>
            </a:xfrm>
          </p:grpSpPr>
          <p:grpSp>
            <p:nvGrpSpPr>
              <p:cNvPr id="85" name="Group 84">
                <a:extLst>
                  <a:ext uri="{FF2B5EF4-FFF2-40B4-BE49-F238E27FC236}">
                    <a16:creationId xmlns:a16="http://schemas.microsoft.com/office/drawing/2014/main" id="{77764A35-4477-4941-A919-B82C73913B66}"/>
                  </a:ext>
                </a:extLst>
              </p:cNvPr>
              <p:cNvGrpSpPr/>
              <p:nvPr/>
            </p:nvGrpSpPr>
            <p:grpSpPr>
              <a:xfrm>
                <a:off x="3234030" y="4132385"/>
                <a:ext cx="233160" cy="110531"/>
                <a:chOff x="3234867" y="4132385"/>
                <a:chExt cx="233160" cy="110531"/>
              </a:xfrm>
            </p:grpSpPr>
            <p:sp>
              <p:nvSpPr>
                <p:cNvPr id="98" name="Freeform: Shape 97">
                  <a:extLst>
                    <a:ext uri="{FF2B5EF4-FFF2-40B4-BE49-F238E27FC236}">
                      <a16:creationId xmlns:a16="http://schemas.microsoft.com/office/drawing/2014/main" id="{EF4D79C4-873B-42F5-A7E5-DADC4C329E7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727FD02-AC3E-4B97-8166-3271353AAAD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115C8FE5-560E-4749-BAC0-EC8BFCD1F97A}"/>
                  </a:ext>
                </a:extLst>
              </p:cNvPr>
              <p:cNvGrpSpPr/>
              <p:nvPr/>
            </p:nvGrpSpPr>
            <p:grpSpPr>
              <a:xfrm>
                <a:off x="3172902" y="4245010"/>
                <a:ext cx="355417" cy="110531"/>
                <a:chOff x="3172902" y="4244590"/>
                <a:chExt cx="355417" cy="110531"/>
              </a:xfrm>
            </p:grpSpPr>
            <p:sp>
              <p:nvSpPr>
                <p:cNvPr id="95" name="Freeform: Shape 94">
                  <a:extLst>
                    <a:ext uri="{FF2B5EF4-FFF2-40B4-BE49-F238E27FC236}">
                      <a16:creationId xmlns:a16="http://schemas.microsoft.com/office/drawing/2014/main" id="{97773ABB-882D-4DAD-B972-824A39C6A17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E878F8C-BA1F-48ED-9B26-38F08C8BBE3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D88ED97-21B3-4640-9E45-5CD1258D121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DF6DAE31-C9DE-4EDF-8859-D6680E0AE5C8}"/>
                  </a:ext>
                </a:extLst>
              </p:cNvPr>
              <p:cNvGrpSpPr/>
              <p:nvPr/>
            </p:nvGrpSpPr>
            <p:grpSpPr>
              <a:xfrm>
                <a:off x="3234030" y="4357635"/>
                <a:ext cx="233160" cy="110531"/>
                <a:chOff x="3234867" y="4132385"/>
                <a:chExt cx="233160" cy="110531"/>
              </a:xfrm>
            </p:grpSpPr>
            <p:sp>
              <p:nvSpPr>
                <p:cNvPr id="93" name="Freeform: Shape 92">
                  <a:extLst>
                    <a:ext uri="{FF2B5EF4-FFF2-40B4-BE49-F238E27FC236}">
                      <a16:creationId xmlns:a16="http://schemas.microsoft.com/office/drawing/2014/main" id="{BE7F43AB-7835-48F6-9AC6-33B469A2003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642AAEC-971C-45B9-B4F5-2C2F062B1D8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DB10767D-3C91-42E4-9798-8C988B2F8117}"/>
              </a:ext>
            </a:extLst>
          </p:cNvPr>
          <p:cNvGrpSpPr/>
          <p:nvPr/>
        </p:nvGrpSpPr>
        <p:grpSpPr>
          <a:xfrm>
            <a:off x="10130114" y="3508809"/>
            <a:ext cx="1115047" cy="1475511"/>
            <a:chOff x="9691914" y="3254982"/>
            <a:chExt cx="1115047" cy="1475511"/>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9691914" y="3614925"/>
              <a:ext cx="1115047" cy="1115568"/>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9691914" y="3254982"/>
              <a:ext cx="91231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 model in production</a:t>
              </a:r>
            </a:p>
          </p:txBody>
        </p:sp>
        <p:sp>
          <p:nvSpPr>
            <p:cNvPr id="100" name="Processing_E9F5" title="Icon of two interlocked gears">
              <a:extLst>
                <a:ext uri="{FF2B5EF4-FFF2-40B4-BE49-F238E27FC236}">
                  <a16:creationId xmlns:a16="http://schemas.microsoft.com/office/drawing/2014/main" id="{E6F57517-4913-409A-B774-F036F09014A3}"/>
                </a:ext>
              </a:extLst>
            </p:cNvPr>
            <p:cNvSpPr>
              <a:spLocks noChangeAspect="1" noEditPoints="1"/>
            </p:cNvSpPr>
            <p:nvPr/>
          </p:nvSpPr>
          <p:spPr bwMode="auto">
            <a:xfrm>
              <a:off x="9865332" y="3838179"/>
              <a:ext cx="768211" cy="66906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0818224D-ECF4-43CC-B766-8771CA0204C3}"/>
              </a:ext>
            </a:extLst>
          </p:cNvPr>
          <p:cNvGrpSpPr/>
          <p:nvPr/>
        </p:nvGrpSpPr>
        <p:grpSpPr>
          <a:xfrm>
            <a:off x="10276157" y="5474724"/>
            <a:ext cx="822960" cy="1031092"/>
            <a:chOff x="7848455" y="1748306"/>
            <a:chExt cx="822960" cy="1031092"/>
          </a:xfrm>
        </p:grpSpPr>
        <p:grpSp>
          <p:nvGrpSpPr>
            <p:cNvPr id="108" name="Group 107">
              <a:extLst>
                <a:ext uri="{FF2B5EF4-FFF2-40B4-BE49-F238E27FC236}">
                  <a16:creationId xmlns:a16="http://schemas.microsoft.com/office/drawing/2014/main" id="{E09722BC-4146-4958-85AE-3AD6E4B35EF4}"/>
                </a:ext>
              </a:extLst>
            </p:cNvPr>
            <p:cNvGrpSpPr/>
            <p:nvPr/>
          </p:nvGrpSpPr>
          <p:grpSpPr>
            <a:xfrm>
              <a:off x="7848455" y="1748306"/>
              <a:ext cx="822960" cy="1031092"/>
              <a:chOff x="4625721" y="3395902"/>
              <a:chExt cx="822960" cy="1031092"/>
            </a:xfrm>
          </p:grpSpPr>
          <p:sp>
            <p:nvSpPr>
              <p:cNvPr id="110" name="Title 1">
                <a:extLst>
                  <a:ext uri="{FF2B5EF4-FFF2-40B4-BE49-F238E27FC236}">
                    <a16:creationId xmlns:a16="http://schemas.microsoft.com/office/drawing/2014/main" id="{0A67D0BB-C007-4374-B51C-257F4D9D4545}"/>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11" name="Rectangle: Rounded Corners 110">
                <a:extLst>
                  <a:ext uri="{FF2B5EF4-FFF2-40B4-BE49-F238E27FC236}">
                    <a16:creationId xmlns:a16="http://schemas.microsoft.com/office/drawing/2014/main" id="{ED6F87D5-8B77-45F4-B584-0635CC387389}"/>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people_4" title="Icon of a person">
                <a:extLst>
                  <a:ext uri="{FF2B5EF4-FFF2-40B4-BE49-F238E27FC236}">
                    <a16:creationId xmlns:a16="http://schemas.microsoft.com/office/drawing/2014/main" id="{4F29CC4B-A26B-4454-BF22-E45AA8C6F651}"/>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E84D34B5-3136-44E8-9BA6-BC7A445D2746}"/>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6" name="Group 5">
            <a:extLst>
              <a:ext uri="{FF2B5EF4-FFF2-40B4-BE49-F238E27FC236}">
                <a16:creationId xmlns:a16="http://schemas.microsoft.com/office/drawing/2014/main" id="{67E6196A-6768-4105-B831-FE17BA18FFF2}"/>
              </a:ext>
            </a:extLst>
          </p:cNvPr>
          <p:cNvGrpSpPr/>
          <p:nvPr/>
        </p:nvGrpSpPr>
        <p:grpSpPr>
          <a:xfrm>
            <a:off x="5066993" y="3686286"/>
            <a:ext cx="717581" cy="914500"/>
            <a:chOff x="4909681" y="3745644"/>
            <a:chExt cx="717581" cy="914500"/>
          </a:xfrm>
        </p:grpSpPr>
        <p:sp>
          <p:nvSpPr>
            <p:cNvPr id="114" name="people_4" title="Icon of a person">
              <a:extLst>
                <a:ext uri="{FF2B5EF4-FFF2-40B4-BE49-F238E27FC236}">
                  <a16:creationId xmlns:a16="http://schemas.microsoft.com/office/drawing/2014/main" id="{62BE0D28-F0DA-40DC-A5B4-912EA8D54F81}"/>
                </a:ext>
              </a:extLst>
            </p:cNvPr>
            <p:cNvSpPr>
              <a:spLocks noChangeAspect="1" noEditPoints="1"/>
            </p:cNvSpPr>
            <p:nvPr/>
          </p:nvSpPr>
          <p:spPr bwMode="auto">
            <a:xfrm>
              <a:off x="5027701" y="3745644"/>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6" name="Title 1">
              <a:extLst>
                <a:ext uri="{FF2B5EF4-FFF2-40B4-BE49-F238E27FC236}">
                  <a16:creationId xmlns:a16="http://schemas.microsoft.com/office/drawing/2014/main" id="{132C1347-2A4A-43CF-9888-13AFEFE2B2AD}"/>
                </a:ext>
              </a:extLst>
            </p:cNvPr>
            <p:cNvSpPr txBox="1">
              <a:spLocks/>
            </p:cNvSpPr>
            <p:nvPr/>
          </p:nvSpPr>
          <p:spPr>
            <a:xfrm>
              <a:off x="4909681" y="4352367"/>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Scientist</a:t>
              </a:r>
            </a:p>
          </p:txBody>
        </p:sp>
      </p:grpSp>
      <p:cxnSp>
        <p:nvCxnSpPr>
          <p:cNvPr id="13" name="Straight Arrow Connector 12">
            <a:extLst>
              <a:ext uri="{FF2B5EF4-FFF2-40B4-BE49-F238E27FC236}">
                <a16:creationId xmlns:a16="http://schemas.microsoft.com/office/drawing/2014/main" id="{3E3EE2C6-C472-406E-B711-BF184A6D6FB6}"/>
              </a:ext>
            </a:extLst>
          </p:cNvPr>
          <p:cNvCxnSpPr>
            <a:stCxn id="110" idx="0"/>
            <a:endCxn id="118" idx="2"/>
          </p:cNvCxnSpPr>
          <p:nvPr/>
        </p:nvCxnSpPr>
        <p:spPr>
          <a:xfrm flipV="1">
            <a:off x="10687638" y="4984320"/>
            <a:ext cx="0" cy="4572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019A054-4B87-4674-9CCD-FAC3C62BAA93}"/>
              </a:ext>
            </a:extLst>
          </p:cNvPr>
          <p:cNvCxnSpPr>
            <a:cxnSpLocks/>
            <a:endCxn id="118" idx="1"/>
          </p:cNvCxnSpPr>
          <p:nvPr/>
        </p:nvCxnSpPr>
        <p:spPr>
          <a:xfrm flipV="1">
            <a:off x="9284624" y="4426536"/>
            <a:ext cx="845490" cy="5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56D230B-A96C-42EB-9FD0-B137952702C0}"/>
              </a:ext>
            </a:extLst>
          </p:cNvPr>
          <p:cNvCxnSpPr>
            <a:stCxn id="65" idx="3"/>
            <a:endCxn id="117" idx="1"/>
          </p:cNvCxnSpPr>
          <p:nvPr/>
        </p:nvCxnSpPr>
        <p:spPr>
          <a:xfrm>
            <a:off x="7199497" y="2895989"/>
            <a:ext cx="970080" cy="153060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251B8DE1-8BD9-4BC3-BAA4-30172C4AB335}"/>
              </a:ext>
            </a:extLst>
          </p:cNvPr>
          <p:cNvCxnSpPr>
            <a:cxnSpLocks/>
            <a:stCxn id="115" idx="3"/>
            <a:endCxn id="117" idx="1"/>
          </p:cNvCxnSpPr>
          <p:nvPr/>
        </p:nvCxnSpPr>
        <p:spPr>
          <a:xfrm flipV="1">
            <a:off x="7199497" y="4426594"/>
            <a:ext cx="970080" cy="1166042"/>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D80D5E4D-D6A6-427B-B32C-BABD16CED830}"/>
              </a:ext>
            </a:extLst>
          </p:cNvPr>
          <p:cNvSpPr txBox="1">
            <a:spLocks/>
          </p:cNvSpPr>
          <p:nvPr/>
        </p:nvSpPr>
        <p:spPr>
          <a:xfrm>
            <a:off x="9348578" y="404498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Serve the model</a:t>
            </a:r>
          </a:p>
        </p:txBody>
      </p:sp>
    </p:spTree>
    <p:extLst>
      <p:ext uri="{BB962C8B-B14F-4D97-AF65-F5344CB8AC3E}">
        <p14:creationId xmlns:p14="http://schemas.microsoft.com/office/powerpoint/2010/main" val="29129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wipe(left)">
                                      <p:cBhvr>
                                        <p:cTn id="37" dur="500"/>
                                        <p:tgtEl>
                                          <p:spTgt spid="1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8155604" y="2797087"/>
            <a:ext cx="2941240" cy="322137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8155604" y="2597600"/>
            <a:ext cx="4824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AKS</a:t>
            </a:r>
          </a:p>
        </p:txBody>
      </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71" name="Rectangle 70">
            <a:extLst>
              <a:ext uri="{FF2B5EF4-FFF2-40B4-BE49-F238E27FC236}">
                <a16:creationId xmlns:a16="http://schemas.microsoft.com/office/drawing/2014/main" id="{1DA9DC7D-36F4-4A7A-996B-43B0104FF697}"/>
              </a:ext>
            </a:extLst>
          </p:cNvPr>
          <p:cNvSpPr/>
          <p:nvPr/>
        </p:nvSpPr>
        <p:spPr>
          <a:xfrm>
            <a:off x="9455248" y="6533250"/>
            <a:ext cx="2496196" cy="246221"/>
          </a:xfrm>
          <a:prstGeom prst="rect">
            <a:avLst/>
          </a:prstGeom>
        </p:spPr>
        <p:txBody>
          <a:bodyPr wrap="none">
            <a:spAutoFit/>
          </a:bodyPr>
          <a:lstStyle/>
          <a:p>
            <a:r>
              <a:rPr lang="en-US" sz="1000">
                <a:solidFill>
                  <a:srgbClr val="000000"/>
                </a:solidFill>
                <a:hlinkClick r:id="rId3">
                  <a:extLst>
                    <a:ext uri="{A12FA001-AC4F-418D-AE19-62706E023703}">
                      <ahyp:hlinkClr xmlns:ahyp="http://schemas.microsoft.com/office/drawing/2018/hyperlinkcolor" val="tx"/>
                    </a:ext>
                  </a:extLst>
                </a:hlinkClick>
              </a:rPr>
              <a:t>https://github.com/Azure/kubeflow-labs</a:t>
            </a:r>
            <a:r>
              <a:rPr lang="en-US" sz="1000">
                <a:solidFill>
                  <a:srgbClr val="000000"/>
                </a:solidFill>
              </a:rPr>
              <a:t> </a:t>
            </a:r>
          </a:p>
        </p:txBody>
      </p:sp>
      <p:sp>
        <p:nvSpPr>
          <p:cNvPr id="116" name="Title 1">
            <a:extLst>
              <a:ext uri="{FF2B5EF4-FFF2-40B4-BE49-F238E27FC236}">
                <a16:creationId xmlns:a16="http://schemas.microsoft.com/office/drawing/2014/main" id="{B1926878-113B-47A4-8F6F-B281E39AE0C7}"/>
              </a:ext>
            </a:extLst>
          </p:cNvPr>
          <p:cNvSpPr txBox="1">
            <a:spLocks/>
          </p:cNvSpPr>
          <p:nvPr/>
        </p:nvSpPr>
        <p:spPr>
          <a:xfrm>
            <a:off x="7126002" y="442746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Kubeflow</a:t>
            </a:r>
            <a:endParaRPr lang="en-US">
              <a:solidFill>
                <a:srgbClr val="000000"/>
              </a:solidFill>
            </a:endParaRPr>
          </a:p>
        </p:txBody>
      </p:sp>
      <p:grpSp>
        <p:nvGrpSpPr>
          <p:cNvPr id="59" name="Group 58">
            <a:extLst>
              <a:ext uri="{FF2B5EF4-FFF2-40B4-BE49-F238E27FC236}">
                <a16:creationId xmlns:a16="http://schemas.microsoft.com/office/drawing/2014/main" id="{9DC662EA-BFFA-44E9-B082-708B8C47D0D0}"/>
              </a:ext>
            </a:extLst>
          </p:cNvPr>
          <p:cNvGrpSpPr/>
          <p:nvPr/>
        </p:nvGrpSpPr>
        <p:grpSpPr>
          <a:xfrm>
            <a:off x="6930024" y="5324405"/>
            <a:ext cx="822960" cy="1178401"/>
            <a:chOff x="6771198" y="4810001"/>
            <a:chExt cx="822960" cy="1178401"/>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842513" y="4810001"/>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Blob Storage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771198" y="516544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7" name="Picture 16" descr="A stop sign&#10;&#10;Description generated with high confidence">
              <a:extLst>
                <a:ext uri="{FF2B5EF4-FFF2-40B4-BE49-F238E27FC236}">
                  <a16:creationId xmlns:a16="http://schemas.microsoft.com/office/drawing/2014/main" id="{7C704CC7-62E8-4B6B-B0D9-9AF661443B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1543" y="5315787"/>
              <a:ext cx="522271" cy="522271"/>
            </a:xfrm>
            <a:prstGeom prst="rect">
              <a:avLst/>
            </a:prstGeom>
          </p:spPr>
        </p:pic>
      </p:grpSp>
      <p:grpSp>
        <p:nvGrpSpPr>
          <p:cNvPr id="145" name="Group 144">
            <a:extLst>
              <a:ext uri="{FF2B5EF4-FFF2-40B4-BE49-F238E27FC236}">
                <a16:creationId xmlns:a16="http://schemas.microsoft.com/office/drawing/2014/main" id="{9ED23534-9B72-4D6B-88A2-CA6FB2BB4D20}"/>
              </a:ext>
            </a:extLst>
          </p:cNvPr>
          <p:cNvGrpSpPr/>
          <p:nvPr/>
        </p:nvGrpSpPr>
        <p:grpSpPr>
          <a:xfrm>
            <a:off x="10691080" y="4611119"/>
            <a:ext cx="822960" cy="1174880"/>
            <a:chOff x="10106497" y="4143674"/>
            <a:chExt cx="822960" cy="1174880"/>
          </a:xfrm>
        </p:grpSpPr>
        <p:sp>
          <p:nvSpPr>
            <p:cNvPr id="124" name="Title 1">
              <a:extLst>
                <a:ext uri="{FF2B5EF4-FFF2-40B4-BE49-F238E27FC236}">
                  <a16:creationId xmlns:a16="http://schemas.microsoft.com/office/drawing/2014/main" id="{463FA4F3-DF89-4EA0-99D5-42D7023EC20B}"/>
                </a:ext>
              </a:extLst>
            </p:cNvPr>
            <p:cNvSpPr txBox="1">
              <a:spLocks/>
            </p:cNvSpPr>
            <p:nvPr/>
          </p:nvSpPr>
          <p:spPr>
            <a:xfrm>
              <a:off x="10108852" y="4143674"/>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GPU-enabled VMS</a:t>
              </a:r>
            </a:p>
          </p:txBody>
        </p:sp>
        <p:sp>
          <p:nvSpPr>
            <p:cNvPr id="125" name="Rectangle: Rounded Corners 124">
              <a:extLst>
                <a:ext uri="{FF2B5EF4-FFF2-40B4-BE49-F238E27FC236}">
                  <a16:creationId xmlns:a16="http://schemas.microsoft.com/office/drawing/2014/main" id="{CE441105-EEC7-4302-8C71-FB1097B73CE5}"/>
                </a:ext>
              </a:extLst>
            </p:cNvPr>
            <p:cNvSpPr/>
            <p:nvPr/>
          </p:nvSpPr>
          <p:spPr bwMode="auto">
            <a:xfrm>
              <a:off x="10106497" y="4495594"/>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GenericApp_EB3B" title="Icon of an app window">
              <a:extLst>
                <a:ext uri="{FF2B5EF4-FFF2-40B4-BE49-F238E27FC236}">
                  <a16:creationId xmlns:a16="http://schemas.microsoft.com/office/drawing/2014/main" id="{52832BF2-7197-46D0-99B5-E5B198A4432F}"/>
                </a:ext>
              </a:extLst>
            </p:cNvPr>
            <p:cNvSpPr>
              <a:spLocks noChangeAspect="1" noEditPoints="1"/>
            </p:cNvSpPr>
            <p:nvPr/>
          </p:nvSpPr>
          <p:spPr bwMode="auto">
            <a:xfrm>
              <a:off x="10258589" y="4699482"/>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F90978CD-5888-4D52-8BBF-57144D54ACEB}"/>
              </a:ext>
            </a:extLst>
          </p:cNvPr>
          <p:cNvGrpSpPr/>
          <p:nvPr/>
        </p:nvGrpSpPr>
        <p:grpSpPr>
          <a:xfrm>
            <a:off x="6056508" y="3732400"/>
            <a:ext cx="822960" cy="1332289"/>
            <a:chOff x="5471925" y="3264955"/>
            <a:chExt cx="822960" cy="1332289"/>
          </a:xfrm>
        </p:grpSpPr>
        <p:grpSp>
          <p:nvGrpSpPr>
            <p:cNvPr id="64" name="Group 63">
              <a:extLst>
                <a:ext uri="{FF2B5EF4-FFF2-40B4-BE49-F238E27FC236}">
                  <a16:creationId xmlns:a16="http://schemas.microsoft.com/office/drawing/2014/main" id="{F6D8A4FB-BA6F-4837-B5E8-D437B1A3AB0F}"/>
                </a:ext>
              </a:extLst>
            </p:cNvPr>
            <p:cNvGrpSpPr/>
            <p:nvPr/>
          </p:nvGrpSpPr>
          <p:grpSpPr>
            <a:xfrm>
              <a:off x="5471925" y="3774284"/>
              <a:ext cx="822960" cy="822960"/>
              <a:chOff x="5824800" y="1539202"/>
              <a:chExt cx="822960" cy="822960"/>
            </a:xfrm>
          </p:grpSpPr>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6" name="Graphic 65">
                <a:extLst>
                  <a:ext uri="{FF2B5EF4-FFF2-40B4-BE49-F238E27FC236}">
                    <a16:creationId xmlns:a16="http://schemas.microsoft.com/office/drawing/2014/main" id="{F6871C9E-A37D-4A4A-A3C7-F63DF28754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sp>
          <p:nvSpPr>
            <p:cNvPr id="63" name="Title 1">
              <a:extLst>
                <a:ext uri="{FF2B5EF4-FFF2-40B4-BE49-F238E27FC236}">
                  <a16:creationId xmlns:a16="http://schemas.microsoft.com/office/drawing/2014/main" id="{70D14712-737F-4E54-AE4E-AF73CA6984DB}"/>
                </a:ext>
              </a:extLst>
            </p:cNvPr>
            <p:cNvSpPr txBox="1">
              <a:spLocks/>
            </p:cNvSpPr>
            <p:nvPr/>
          </p:nvSpPr>
          <p:spPr>
            <a:xfrm>
              <a:off x="5543240" y="3264955"/>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cxnSp>
        <p:nvCxnSpPr>
          <p:cNvPr id="42" name="Connector: Elbow 41">
            <a:extLst>
              <a:ext uri="{FF2B5EF4-FFF2-40B4-BE49-F238E27FC236}">
                <a16:creationId xmlns:a16="http://schemas.microsoft.com/office/drawing/2014/main" id="{4D58E643-B39C-4111-8711-6C03BA435834}"/>
              </a:ext>
            </a:extLst>
          </p:cNvPr>
          <p:cNvCxnSpPr>
            <a:cxnSpLocks/>
            <a:stCxn id="92" idx="3"/>
            <a:endCxn id="65" idx="1"/>
          </p:cNvCxnSpPr>
          <p:nvPr/>
        </p:nvCxnSpPr>
        <p:spPr>
          <a:xfrm flipV="1">
            <a:off x="5580637" y="4653209"/>
            <a:ext cx="475871" cy="926"/>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5DF7655-9F48-4CE3-9C06-69266E4CF39B}"/>
              </a:ext>
            </a:extLst>
          </p:cNvPr>
          <p:cNvCxnSpPr>
            <a:cxnSpLocks/>
          </p:cNvCxnSpPr>
          <p:nvPr/>
        </p:nvCxnSpPr>
        <p:spPr>
          <a:xfrm flipV="1">
            <a:off x="6879468" y="4648493"/>
            <a:ext cx="1173398" cy="47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69AE8D-6A84-4E93-B52D-63D00EAEEEBA}"/>
              </a:ext>
            </a:extLst>
          </p:cNvPr>
          <p:cNvCxnSpPr>
            <a:cxnSpLocks/>
          </p:cNvCxnSpPr>
          <p:nvPr/>
        </p:nvCxnSpPr>
        <p:spPr>
          <a:xfrm flipH="1">
            <a:off x="7752984" y="5797712"/>
            <a:ext cx="357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0860C1AE-4160-49CF-926B-4A1FA2888AB3}"/>
              </a:ext>
            </a:extLst>
          </p:cNvPr>
          <p:cNvGrpSpPr/>
          <p:nvPr/>
        </p:nvGrpSpPr>
        <p:grpSpPr>
          <a:xfrm>
            <a:off x="9332858" y="2935195"/>
            <a:ext cx="822960" cy="1174880"/>
            <a:chOff x="8748275" y="2467750"/>
            <a:chExt cx="822960" cy="1174880"/>
          </a:xfrm>
        </p:grpSpPr>
        <p:sp>
          <p:nvSpPr>
            <p:cNvPr id="76" name="Title 1">
              <a:extLst>
                <a:ext uri="{FF2B5EF4-FFF2-40B4-BE49-F238E27FC236}">
                  <a16:creationId xmlns:a16="http://schemas.microsoft.com/office/drawing/2014/main" id="{D9FD5519-B471-4AB8-97C5-B802679A3512}"/>
                </a:ext>
              </a:extLst>
            </p:cNvPr>
            <p:cNvSpPr txBox="1">
              <a:spLocks/>
            </p:cNvSpPr>
            <p:nvPr/>
          </p:nvSpPr>
          <p:spPr>
            <a:xfrm>
              <a:off x="8750630" y="2467750"/>
              <a:ext cx="818250"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ML model in containers</a:t>
              </a:r>
            </a:p>
          </p:txBody>
        </p:sp>
        <p:sp>
          <p:nvSpPr>
            <p:cNvPr id="77" name="Rectangle: Rounded Corners 76">
              <a:extLst>
                <a:ext uri="{FF2B5EF4-FFF2-40B4-BE49-F238E27FC236}">
                  <a16:creationId xmlns:a16="http://schemas.microsoft.com/office/drawing/2014/main" id="{1288DA7F-DF96-4655-86F5-1DFF5111EF99}"/>
                </a:ext>
              </a:extLst>
            </p:cNvPr>
            <p:cNvSpPr/>
            <p:nvPr/>
          </p:nvSpPr>
          <p:spPr bwMode="auto">
            <a:xfrm>
              <a:off x="8748275" y="281967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Freeform: Shape 78">
              <a:extLst>
                <a:ext uri="{FF2B5EF4-FFF2-40B4-BE49-F238E27FC236}">
                  <a16:creationId xmlns:a16="http://schemas.microsoft.com/office/drawing/2014/main" id="{DC90F3A4-1A15-47C4-A9E1-5453035A552C}"/>
                </a:ext>
              </a:extLst>
            </p:cNvPr>
            <p:cNvSpPr/>
            <p:nvPr/>
          </p:nvSpPr>
          <p:spPr>
            <a:xfrm>
              <a:off x="8894531" y="2918387"/>
              <a:ext cx="560717" cy="614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2" name="Brain_3" title="Icon of a brain">
              <a:extLst>
                <a:ext uri="{FF2B5EF4-FFF2-40B4-BE49-F238E27FC236}">
                  <a16:creationId xmlns:a16="http://schemas.microsoft.com/office/drawing/2014/main" id="{562603BE-1159-47D6-9F11-EECF04D2F5E5}"/>
                </a:ext>
              </a:extLst>
            </p:cNvPr>
            <p:cNvSpPr>
              <a:spLocks noChangeAspect="1" noEditPoints="1"/>
            </p:cNvSpPr>
            <p:nvPr/>
          </p:nvSpPr>
          <p:spPr bwMode="auto">
            <a:xfrm>
              <a:off x="9064054" y="2902092"/>
              <a:ext cx="221670" cy="23835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solidFill>
              <a:schemeClr val="bg1"/>
            </a:solidFill>
            <a:ln w="15875"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cxnSp>
        <p:nvCxnSpPr>
          <p:cNvPr id="81" name="Straight Arrow Connector 80">
            <a:extLst>
              <a:ext uri="{FF2B5EF4-FFF2-40B4-BE49-F238E27FC236}">
                <a16:creationId xmlns:a16="http://schemas.microsoft.com/office/drawing/2014/main" id="{5E9FDB0D-5C81-4AAB-8901-9FEBF686585B}"/>
              </a:ext>
            </a:extLst>
          </p:cNvPr>
          <p:cNvCxnSpPr>
            <a:cxnSpLocks/>
            <a:stCxn id="69" idx="2"/>
            <a:endCxn id="76" idx="0"/>
          </p:cNvCxnSpPr>
          <p:nvPr/>
        </p:nvCxnSpPr>
        <p:spPr>
          <a:xfrm>
            <a:off x="9741983" y="2452702"/>
            <a:ext cx="2355" cy="4824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5475E421-4A29-4D94-B02C-1FBF0C7B7AF3}"/>
              </a:ext>
            </a:extLst>
          </p:cNvPr>
          <p:cNvSpPr txBox="1">
            <a:spLocks/>
          </p:cNvSpPr>
          <p:nvPr/>
        </p:nvSpPr>
        <p:spPr>
          <a:xfrm>
            <a:off x="9820395" y="2520556"/>
            <a:ext cx="124655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Query the model for AI features in app</a:t>
            </a:r>
          </a:p>
        </p:txBody>
      </p:sp>
      <p:cxnSp>
        <p:nvCxnSpPr>
          <p:cNvPr id="85" name="Straight Arrow Connector 84">
            <a:extLst>
              <a:ext uri="{FF2B5EF4-FFF2-40B4-BE49-F238E27FC236}">
                <a16:creationId xmlns:a16="http://schemas.microsoft.com/office/drawing/2014/main" id="{1DCA5EEF-D338-4ABC-B92E-1DD10BCF692A}"/>
              </a:ext>
            </a:extLst>
          </p:cNvPr>
          <p:cNvCxnSpPr>
            <a:cxnSpLocks/>
          </p:cNvCxnSpPr>
          <p:nvPr/>
        </p:nvCxnSpPr>
        <p:spPr>
          <a:xfrm>
            <a:off x="9744338" y="4110075"/>
            <a:ext cx="0" cy="49579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E1221217-7944-4E0E-A232-CEE1B15807C8}"/>
              </a:ext>
            </a:extLst>
          </p:cNvPr>
          <p:cNvSpPr txBox="1">
            <a:spLocks/>
          </p:cNvSpPr>
          <p:nvPr/>
        </p:nvSpPr>
        <p:spPr>
          <a:xfrm>
            <a:off x="9836200" y="4234861"/>
            <a:ext cx="73353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Serve the model in production</a:t>
            </a:r>
          </a:p>
        </p:txBody>
      </p:sp>
      <p:grpSp>
        <p:nvGrpSpPr>
          <p:cNvPr id="83" name="Group 82">
            <a:extLst>
              <a:ext uri="{FF2B5EF4-FFF2-40B4-BE49-F238E27FC236}">
                <a16:creationId xmlns:a16="http://schemas.microsoft.com/office/drawing/2014/main" id="{22B5C135-36D5-409A-B4DD-073D74AAF282}"/>
              </a:ext>
            </a:extLst>
          </p:cNvPr>
          <p:cNvGrpSpPr/>
          <p:nvPr/>
        </p:nvGrpSpPr>
        <p:grpSpPr>
          <a:xfrm>
            <a:off x="8358337" y="4603037"/>
            <a:ext cx="822960" cy="1183020"/>
            <a:chOff x="7773754" y="4135592"/>
            <a:chExt cx="822960" cy="1183020"/>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7773754" y="449565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7773754" y="4135592"/>
              <a:ext cx="77548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Parameter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server nods</a:t>
              </a:r>
            </a:p>
          </p:txBody>
        </p:sp>
        <p:grpSp>
          <p:nvGrpSpPr>
            <p:cNvPr id="50" name="Group 49">
              <a:extLst>
                <a:ext uri="{FF2B5EF4-FFF2-40B4-BE49-F238E27FC236}">
                  <a16:creationId xmlns:a16="http://schemas.microsoft.com/office/drawing/2014/main" id="{E2BE617A-A36C-420C-8CFD-49BFADD0F958}"/>
                </a:ext>
              </a:extLst>
            </p:cNvPr>
            <p:cNvGrpSpPr/>
            <p:nvPr/>
          </p:nvGrpSpPr>
          <p:grpSpPr>
            <a:xfrm>
              <a:off x="7898299" y="4610741"/>
              <a:ext cx="573870" cy="592782"/>
              <a:chOff x="7976177" y="4906451"/>
              <a:chExt cx="652465" cy="673967"/>
            </a:xfrm>
          </p:grpSpPr>
          <p:sp>
            <p:nvSpPr>
              <p:cNvPr id="93" name="Freeform: Shape 92">
                <a:extLst>
                  <a:ext uri="{FF2B5EF4-FFF2-40B4-BE49-F238E27FC236}">
                    <a16:creationId xmlns:a16="http://schemas.microsoft.com/office/drawing/2014/main" id="{6A76E392-534D-4883-99EB-3317D14525E0}"/>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734BFB5F-F85E-4E27-A9A3-476C8CD796F8}"/>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847F844C-5BB8-4D7F-8F61-70FD3A744DCB}"/>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A604A876-CE33-41F4-BA50-BB224216BEF6}"/>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82" name="Group 81">
            <a:extLst>
              <a:ext uri="{FF2B5EF4-FFF2-40B4-BE49-F238E27FC236}">
                <a16:creationId xmlns:a16="http://schemas.microsoft.com/office/drawing/2014/main" id="{18DCDDDA-B6A4-492B-BE10-55354FCA25AB}"/>
              </a:ext>
            </a:extLst>
          </p:cNvPr>
          <p:cNvGrpSpPr/>
          <p:nvPr/>
        </p:nvGrpSpPr>
        <p:grpSpPr>
          <a:xfrm>
            <a:off x="9332858" y="4603096"/>
            <a:ext cx="822960" cy="1182903"/>
            <a:chOff x="8748275" y="4135651"/>
            <a:chExt cx="822960" cy="1182903"/>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8748275" y="449559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8748275" y="4135651"/>
              <a:ext cx="7153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Worker</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nodes</a:t>
              </a:r>
            </a:p>
          </p:txBody>
        </p:sp>
        <p:grpSp>
          <p:nvGrpSpPr>
            <p:cNvPr id="97" name="Group 96">
              <a:extLst>
                <a:ext uri="{FF2B5EF4-FFF2-40B4-BE49-F238E27FC236}">
                  <a16:creationId xmlns:a16="http://schemas.microsoft.com/office/drawing/2014/main" id="{D9DC64C9-9E4A-438A-96A3-60B71D7F837D}"/>
                </a:ext>
              </a:extLst>
            </p:cNvPr>
            <p:cNvGrpSpPr/>
            <p:nvPr/>
          </p:nvGrpSpPr>
          <p:grpSpPr>
            <a:xfrm>
              <a:off x="8872820" y="4610683"/>
              <a:ext cx="573870" cy="592782"/>
              <a:chOff x="7976177" y="4906451"/>
              <a:chExt cx="652465" cy="673967"/>
            </a:xfrm>
          </p:grpSpPr>
          <p:sp>
            <p:nvSpPr>
              <p:cNvPr id="98" name="Freeform: Shape 97">
                <a:extLst>
                  <a:ext uri="{FF2B5EF4-FFF2-40B4-BE49-F238E27FC236}">
                    <a16:creationId xmlns:a16="http://schemas.microsoft.com/office/drawing/2014/main" id="{F34EBBBC-4A14-4CBB-AD1F-7A8C11C56168}"/>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C1EAF1D-D7C0-43FB-B888-398061A7100C}"/>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F75B68F-757D-4CF6-AF03-847EF7EB1188}"/>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467C973F-E6D9-4580-8895-259A2DD25AF4}"/>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108" name="Group 107">
            <a:extLst>
              <a:ext uri="{FF2B5EF4-FFF2-40B4-BE49-F238E27FC236}">
                <a16:creationId xmlns:a16="http://schemas.microsoft.com/office/drawing/2014/main" id="{ADE6F992-C9C7-46C7-B90D-8F2CDA5820E5}"/>
              </a:ext>
            </a:extLst>
          </p:cNvPr>
          <p:cNvGrpSpPr/>
          <p:nvPr/>
        </p:nvGrpSpPr>
        <p:grpSpPr>
          <a:xfrm>
            <a:off x="4757677" y="3887214"/>
            <a:ext cx="822960" cy="1178401"/>
            <a:chOff x="4598410" y="4856960"/>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598410" y="521240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669725" y="4856960"/>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Data scientist</a:t>
              </a:r>
            </a:p>
          </p:txBody>
        </p:sp>
        <p:sp>
          <p:nvSpPr>
            <p:cNvPr id="103" name="people_4" title="Icon of a person">
              <a:extLst>
                <a:ext uri="{FF2B5EF4-FFF2-40B4-BE49-F238E27FC236}">
                  <a16:creationId xmlns:a16="http://schemas.microsoft.com/office/drawing/2014/main" id="{0B4D38B2-D3CC-4E4E-ABB8-F4B508FDEC74}"/>
                </a:ext>
              </a:extLst>
            </p:cNvPr>
            <p:cNvSpPr>
              <a:spLocks noChangeAspect="1" noEditPoints="1"/>
            </p:cNvSpPr>
            <p:nvPr/>
          </p:nvSpPr>
          <p:spPr bwMode="auto">
            <a:xfrm>
              <a:off x="4750774" y="5309027"/>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Beaker_F196" title="Icon of a scientific flask with liquid in it">
              <a:extLst>
                <a:ext uri="{FF2B5EF4-FFF2-40B4-BE49-F238E27FC236}">
                  <a16:creationId xmlns:a16="http://schemas.microsoft.com/office/drawing/2014/main" id="{EC16DF93-159D-49C1-A0DE-996026B83E95}"/>
                </a:ext>
              </a:extLst>
            </p:cNvPr>
            <p:cNvSpPr>
              <a:spLocks noChangeAspect="1" noEditPoints="1"/>
            </p:cNvSpPr>
            <p:nvPr/>
          </p:nvSpPr>
          <p:spPr bwMode="auto">
            <a:xfrm>
              <a:off x="4906314" y="5710405"/>
              <a:ext cx="207152" cy="2393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F4146D0C-95AC-4303-B49B-336074010B9D}"/>
              </a:ext>
            </a:extLst>
          </p:cNvPr>
          <p:cNvGrpSpPr/>
          <p:nvPr/>
        </p:nvGrpSpPr>
        <p:grpSpPr>
          <a:xfrm>
            <a:off x="9330503" y="1277822"/>
            <a:ext cx="822960" cy="1174880"/>
            <a:chOff x="10971961" y="2467750"/>
            <a:chExt cx="822960" cy="1174880"/>
          </a:xfrm>
        </p:grpSpPr>
        <p:sp>
          <p:nvSpPr>
            <p:cNvPr id="68" name="Title 1">
              <a:extLst>
                <a:ext uri="{FF2B5EF4-FFF2-40B4-BE49-F238E27FC236}">
                  <a16:creationId xmlns:a16="http://schemas.microsoft.com/office/drawing/2014/main" id="{218B8D0F-2B25-4B3B-B891-2936686CC110}"/>
                </a:ext>
              </a:extLst>
            </p:cNvPr>
            <p:cNvSpPr txBox="1">
              <a:spLocks/>
            </p:cNvSpPr>
            <p:nvPr/>
          </p:nvSpPr>
          <p:spPr>
            <a:xfrm>
              <a:off x="10974316" y="2467750"/>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App developer</a:t>
              </a:r>
            </a:p>
          </p:txBody>
        </p:sp>
        <p:sp>
          <p:nvSpPr>
            <p:cNvPr id="69" name="Rectangle: Rounded Corners 68">
              <a:extLst>
                <a:ext uri="{FF2B5EF4-FFF2-40B4-BE49-F238E27FC236}">
                  <a16:creationId xmlns:a16="http://schemas.microsoft.com/office/drawing/2014/main" id="{7563FF36-1590-4D3C-ABA5-30486B88776E}"/>
                </a:ext>
              </a:extLst>
            </p:cNvPr>
            <p:cNvSpPr/>
            <p:nvPr/>
          </p:nvSpPr>
          <p:spPr bwMode="auto">
            <a:xfrm>
              <a:off x="10971961" y="2819670"/>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4" name="people_4" title="Icon of a person">
              <a:extLst>
                <a:ext uri="{FF2B5EF4-FFF2-40B4-BE49-F238E27FC236}">
                  <a16:creationId xmlns:a16="http://schemas.microsoft.com/office/drawing/2014/main" id="{86003A22-5EA5-4BA2-A71E-40203EB7085B}"/>
                </a:ext>
              </a:extLst>
            </p:cNvPr>
            <p:cNvSpPr>
              <a:spLocks noChangeAspect="1" noEditPoints="1"/>
            </p:cNvSpPr>
            <p:nvPr/>
          </p:nvSpPr>
          <p:spPr bwMode="auto">
            <a:xfrm>
              <a:off x="11124325" y="2916296"/>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monitor" title="Icon of a monitor">
              <a:extLst>
                <a:ext uri="{FF2B5EF4-FFF2-40B4-BE49-F238E27FC236}">
                  <a16:creationId xmlns:a16="http://schemas.microsoft.com/office/drawing/2014/main" id="{9065ED51-5A12-458A-BDDD-3EAD20144039}"/>
                </a:ext>
              </a:extLst>
            </p:cNvPr>
            <p:cNvSpPr>
              <a:spLocks noChangeAspect="1" noEditPoints="1"/>
            </p:cNvSpPr>
            <p:nvPr/>
          </p:nvSpPr>
          <p:spPr bwMode="auto">
            <a:xfrm>
              <a:off x="11264185" y="3369876"/>
              <a:ext cx="238512" cy="18279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32" name="Connector: Elbow 131">
            <a:extLst>
              <a:ext uri="{FF2B5EF4-FFF2-40B4-BE49-F238E27FC236}">
                <a16:creationId xmlns:a16="http://schemas.microsoft.com/office/drawing/2014/main" id="{FE5BD2E1-2C52-4812-B22B-DF746507EE25}"/>
              </a:ext>
            </a:extLst>
          </p:cNvPr>
          <p:cNvCxnSpPr>
            <a:cxnSpLocks/>
          </p:cNvCxnSpPr>
          <p:nvPr/>
        </p:nvCxnSpPr>
        <p:spPr>
          <a:xfrm rot="10800000" flipV="1">
            <a:off x="6467988" y="3421756"/>
            <a:ext cx="2864870" cy="27708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342554"/>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500" b="0" spc="0">
                <a:solidFill>
                  <a:srgbClr val="0078D4"/>
                </a:solidFill>
                <a:latin typeface="Segoe UI" panose="020B0502040204020203" pitchFamily="34" charset="0"/>
              </a:rPr>
              <a:t>Package ML model into a container and publish to ACR</a:t>
            </a:r>
          </a:p>
        </p:txBody>
      </p:sp>
      <p:sp>
        <p:nvSpPr>
          <p:cNvPr id="120" name="Title 16">
            <a:extLst>
              <a:ext uri="{FF2B5EF4-FFF2-40B4-BE49-F238E27FC236}">
                <a16:creationId xmlns:a16="http://schemas.microsoft.com/office/drawing/2014/main" id="{FC7FE9FD-1EB0-47EB-A96E-078AC117B85B}"/>
              </a:ext>
            </a:extLst>
          </p:cNvPr>
          <p:cNvSpPr txBox="1">
            <a:spLocks/>
          </p:cNvSpPr>
          <p:nvPr/>
        </p:nvSpPr>
        <p:spPr>
          <a:xfrm>
            <a:off x="588263" y="2996027"/>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500" b="0" spc="0">
                <a:solidFill>
                  <a:srgbClr val="0078D4"/>
                </a:solidFill>
                <a:latin typeface="Segoe UI" panose="020B0502040204020203" pitchFamily="34" charset="0"/>
              </a:rPr>
              <a:t>Azure Blob storage hosts training data sets and trained model </a:t>
            </a:r>
          </a:p>
        </p:txBody>
      </p:sp>
      <p:sp>
        <p:nvSpPr>
          <p:cNvPr id="122" name="Title 16">
            <a:extLst>
              <a:ext uri="{FF2B5EF4-FFF2-40B4-BE49-F238E27FC236}">
                <a16:creationId xmlns:a16="http://schemas.microsoft.com/office/drawing/2014/main" id="{3A1B0A31-5F55-462E-BDC2-8F97A3006E43}"/>
              </a:ext>
            </a:extLst>
          </p:cNvPr>
          <p:cNvSpPr txBox="1">
            <a:spLocks/>
          </p:cNvSpPr>
          <p:nvPr/>
        </p:nvSpPr>
        <p:spPr>
          <a:xfrm>
            <a:off x="588263" y="3649500"/>
            <a:ext cx="352044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500" b="0" spc="0">
                <a:solidFill>
                  <a:srgbClr val="0078D4"/>
                </a:solidFill>
                <a:latin typeface="Segoe UI" panose="020B0502040204020203" pitchFamily="34" charset="0"/>
              </a:rPr>
              <a:t>Use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to deploy training job to AKS, distributed training job to AKS includes Parameter servers and Worker nodes…</a:t>
            </a:r>
          </a:p>
        </p:txBody>
      </p:sp>
      <p:sp>
        <p:nvSpPr>
          <p:cNvPr id="130" name="Title 16">
            <a:extLst>
              <a:ext uri="{FF2B5EF4-FFF2-40B4-BE49-F238E27FC236}">
                <a16:creationId xmlns:a16="http://schemas.microsoft.com/office/drawing/2014/main" id="{8B2C174F-37F3-4F9A-8802-810AD81C331B}"/>
              </a:ext>
            </a:extLst>
          </p:cNvPr>
          <p:cNvSpPr txBox="1">
            <a:spLocks/>
          </p:cNvSpPr>
          <p:nvPr/>
        </p:nvSpPr>
        <p:spPr>
          <a:xfrm>
            <a:off x="588262" y="4764638"/>
            <a:ext cx="3719875" cy="6924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500" b="0" spc="0">
                <a:solidFill>
                  <a:srgbClr val="0078D4"/>
                </a:solidFill>
                <a:latin typeface="Segoe UI" panose="020B0502040204020203" pitchFamily="34" charset="0"/>
              </a:rPr>
              <a:t>Serve production model using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promoting a consistent environment across test, control and production</a:t>
            </a:r>
          </a:p>
        </p:txBody>
      </p:sp>
      <p:sp>
        <p:nvSpPr>
          <p:cNvPr id="131" name="Title 16">
            <a:extLst>
              <a:ext uri="{FF2B5EF4-FFF2-40B4-BE49-F238E27FC236}">
                <a16:creationId xmlns:a16="http://schemas.microsoft.com/office/drawing/2014/main" id="{DF0BAC75-B4F8-4FDA-A1F4-820F26DFF547}"/>
              </a:ext>
            </a:extLst>
          </p:cNvPr>
          <p:cNvSpPr txBox="1">
            <a:spLocks/>
          </p:cNvSpPr>
          <p:nvPr/>
        </p:nvSpPr>
        <p:spPr>
          <a:xfrm>
            <a:off x="588263" y="5648942"/>
            <a:ext cx="3520440" cy="2308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500" b="0" spc="0">
                <a:solidFill>
                  <a:srgbClr val="0078D4"/>
                </a:solidFill>
                <a:latin typeface="Segoe UI" panose="020B0502040204020203" pitchFamily="34" charset="0"/>
              </a:rPr>
              <a:t>AKS supports GPU enabled VM </a:t>
            </a:r>
          </a:p>
        </p:txBody>
      </p:sp>
      <p:sp>
        <p:nvSpPr>
          <p:cNvPr id="133" name="Oval 132">
            <a:extLst>
              <a:ext uri="{FF2B5EF4-FFF2-40B4-BE49-F238E27FC236}">
                <a16:creationId xmlns:a16="http://schemas.microsoft.com/office/drawing/2014/main" id="{A9ECC584-502E-4300-A0BB-56B58AAA478B}"/>
              </a:ext>
            </a:extLst>
          </p:cNvPr>
          <p:cNvSpPr/>
          <p:nvPr/>
        </p:nvSpPr>
        <p:spPr bwMode="auto">
          <a:xfrm>
            <a:off x="8958361" y="3561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5" name="Oval 134">
            <a:extLst>
              <a:ext uri="{FF2B5EF4-FFF2-40B4-BE49-F238E27FC236}">
                <a16:creationId xmlns:a16="http://schemas.microsoft.com/office/drawing/2014/main" id="{E0E61181-CCAB-483A-9153-634D1B031C73}"/>
              </a:ext>
            </a:extLst>
          </p:cNvPr>
          <p:cNvSpPr/>
          <p:nvPr/>
        </p:nvSpPr>
        <p:spPr bwMode="auto">
          <a:xfrm>
            <a:off x="6994578" y="476757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36" name="Connector: Elbow 135">
            <a:extLst>
              <a:ext uri="{FF2B5EF4-FFF2-40B4-BE49-F238E27FC236}">
                <a16:creationId xmlns:a16="http://schemas.microsoft.com/office/drawing/2014/main" id="{906992EE-1ECA-4E65-9992-BC7C091298FB}"/>
              </a:ext>
            </a:extLst>
          </p:cNvPr>
          <p:cNvCxnSpPr>
            <a:cxnSpLocks/>
            <a:stCxn id="65" idx="3"/>
            <a:endCxn id="113" idx="0"/>
          </p:cNvCxnSpPr>
          <p:nvPr/>
        </p:nvCxnSpPr>
        <p:spPr>
          <a:xfrm>
            <a:off x="6879468" y="4653209"/>
            <a:ext cx="462036" cy="67119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23099247-EE5D-4108-B3E9-3658DC8B09BD}"/>
              </a:ext>
            </a:extLst>
          </p:cNvPr>
          <p:cNvSpPr/>
          <p:nvPr/>
        </p:nvSpPr>
        <p:spPr bwMode="auto">
          <a:xfrm>
            <a:off x="7329007" y="4083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43" name="Oval 142">
            <a:extLst>
              <a:ext uri="{FF2B5EF4-FFF2-40B4-BE49-F238E27FC236}">
                <a16:creationId xmlns:a16="http://schemas.microsoft.com/office/drawing/2014/main" id="{51A0713E-BD95-4D71-9A21-D740616560C5}"/>
              </a:ext>
            </a:extLst>
          </p:cNvPr>
          <p:cNvSpPr/>
          <p:nvPr/>
        </p:nvSpPr>
        <p:spPr bwMode="auto">
          <a:xfrm>
            <a:off x="9363310" y="42208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44" name="Oval 143">
            <a:extLst>
              <a:ext uri="{FF2B5EF4-FFF2-40B4-BE49-F238E27FC236}">
                <a16:creationId xmlns:a16="http://schemas.microsoft.com/office/drawing/2014/main" id="{43AE9297-97B1-412D-B0FF-5A96E4444014}"/>
              </a:ext>
            </a:extLst>
          </p:cNvPr>
          <p:cNvSpPr/>
          <p:nvPr/>
        </p:nvSpPr>
        <p:spPr bwMode="auto">
          <a:xfrm>
            <a:off x="11597059" y="5237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6" name="Title 16">
            <a:extLst>
              <a:ext uri="{FF2B5EF4-FFF2-40B4-BE49-F238E27FC236}">
                <a16:creationId xmlns:a16="http://schemas.microsoft.com/office/drawing/2014/main" id="{EB615DE7-699D-4842-BC62-582C85DA83FD}"/>
              </a:ext>
            </a:extLst>
          </p:cNvPr>
          <p:cNvSpPr txBox="1">
            <a:spLocks/>
          </p:cNvSpPr>
          <p:nvPr/>
        </p:nvSpPr>
        <p:spPr>
          <a:xfrm>
            <a:off x="588262" y="6071584"/>
            <a:ext cx="3762065" cy="461665"/>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spcAft>
                <a:spcPts val="2400"/>
              </a:spcAft>
              <a:buFont typeface="+mj-lt"/>
              <a:buAutoNum type="arabicPeriod" startAt="5"/>
              <a:defRPr sz="15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Developer can build features querying the model running in AKS cluster</a:t>
            </a:r>
          </a:p>
        </p:txBody>
      </p:sp>
      <p:sp>
        <p:nvSpPr>
          <p:cNvPr id="109" name="Oval 108">
            <a:extLst>
              <a:ext uri="{FF2B5EF4-FFF2-40B4-BE49-F238E27FC236}">
                <a16:creationId xmlns:a16="http://schemas.microsoft.com/office/drawing/2014/main" id="{3AAAEF5B-94A0-48F6-B477-706FB77945AE}"/>
              </a:ext>
            </a:extLst>
          </p:cNvPr>
          <p:cNvSpPr/>
          <p:nvPr/>
        </p:nvSpPr>
        <p:spPr bwMode="auto">
          <a:xfrm>
            <a:off x="9416218" y="24968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0470708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a:extLst>
              <a:ext uri="{FF2B5EF4-FFF2-40B4-BE49-F238E27FC236}">
                <a16:creationId xmlns:a16="http://schemas.microsoft.com/office/drawing/2014/main" id="{D387DCDE-E84B-4E53-A136-0079AE438E7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62317" y="3715539"/>
            <a:ext cx="2588830" cy="1828800"/>
          </a:xfrm>
          <a:prstGeom prst="rect">
            <a:avLst/>
          </a:prstGeom>
        </p:spPr>
      </p:pic>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Scalable Internet of Things solutions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Portable code, runs anywhere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Elastic scalability and manageability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p:txBody>
      </p:sp>
      <p:grpSp>
        <p:nvGrpSpPr>
          <p:cNvPr id="51" name="Group 50">
            <a:extLst>
              <a:ext uri="{FF2B5EF4-FFF2-40B4-BE49-F238E27FC236}">
                <a16:creationId xmlns:a16="http://schemas.microsoft.com/office/drawing/2014/main" id="{94699C29-81C5-4649-B17B-C9749780E413}"/>
              </a:ext>
            </a:extLst>
          </p:cNvPr>
          <p:cNvGrpSpPr/>
          <p:nvPr/>
        </p:nvGrpSpPr>
        <p:grpSpPr>
          <a:xfrm>
            <a:off x="5599948" y="3818917"/>
            <a:ext cx="1146159" cy="1374749"/>
            <a:chOff x="5599948" y="3818917"/>
            <a:chExt cx="1146159" cy="1374749"/>
          </a:xfrm>
        </p:grpSpPr>
        <p:sp>
          <p:nvSpPr>
            <p:cNvPr id="62" name="Title 1">
              <a:extLst>
                <a:ext uri="{FF2B5EF4-FFF2-40B4-BE49-F238E27FC236}">
                  <a16:creationId xmlns:a16="http://schemas.microsoft.com/office/drawing/2014/main" id="{50006E56-9FC5-43F5-B3D7-704F5830772D}"/>
                </a:ext>
              </a:extLst>
            </p:cNvPr>
            <p:cNvSpPr txBox="1">
              <a:spLocks/>
            </p:cNvSpPr>
            <p:nvPr/>
          </p:nvSpPr>
          <p:spPr>
            <a:xfrm>
              <a:off x="5814237" y="381891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67" name="Group 66">
              <a:extLst>
                <a:ext uri="{FF2B5EF4-FFF2-40B4-BE49-F238E27FC236}">
                  <a16:creationId xmlns:a16="http://schemas.microsoft.com/office/drawing/2014/main" id="{197527B5-6383-4D70-8E81-5AB4C3BC282B}"/>
                </a:ext>
              </a:extLst>
            </p:cNvPr>
            <p:cNvGrpSpPr/>
            <p:nvPr/>
          </p:nvGrpSpPr>
          <p:grpSpPr>
            <a:xfrm>
              <a:off x="5599948" y="4047507"/>
              <a:ext cx="1146159" cy="1146159"/>
              <a:chOff x="8075203" y="3952298"/>
              <a:chExt cx="530352" cy="530352"/>
            </a:xfrm>
          </p:grpSpPr>
          <p:sp>
            <p:nvSpPr>
              <p:cNvPr id="68" name="Rectangle: Rounded Corners 67">
                <a:extLst>
                  <a:ext uri="{FF2B5EF4-FFF2-40B4-BE49-F238E27FC236}">
                    <a16:creationId xmlns:a16="http://schemas.microsoft.com/office/drawing/2014/main" id="{9535D61A-FF50-4D6A-BBBF-2361C53BAD50}"/>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9" name="Group 68">
                <a:extLst>
                  <a:ext uri="{FF2B5EF4-FFF2-40B4-BE49-F238E27FC236}">
                    <a16:creationId xmlns:a16="http://schemas.microsoft.com/office/drawing/2014/main" id="{36DC3BC0-1325-4F90-A3DC-789A3357765E}"/>
                  </a:ext>
                </a:extLst>
              </p:cNvPr>
              <p:cNvGrpSpPr/>
              <p:nvPr/>
            </p:nvGrpSpPr>
            <p:grpSpPr>
              <a:xfrm>
                <a:off x="8151402" y="4038938"/>
                <a:ext cx="377955" cy="357073"/>
                <a:chOff x="3172902" y="4132385"/>
                <a:chExt cx="355417" cy="335781"/>
              </a:xfrm>
            </p:grpSpPr>
            <p:grpSp>
              <p:nvGrpSpPr>
                <p:cNvPr id="70" name="Group 69">
                  <a:extLst>
                    <a:ext uri="{FF2B5EF4-FFF2-40B4-BE49-F238E27FC236}">
                      <a16:creationId xmlns:a16="http://schemas.microsoft.com/office/drawing/2014/main" id="{B9A00392-0329-4F6F-93CE-CB73FEEE833E}"/>
                    </a:ext>
                  </a:extLst>
                </p:cNvPr>
                <p:cNvGrpSpPr/>
                <p:nvPr/>
              </p:nvGrpSpPr>
              <p:grpSpPr>
                <a:xfrm>
                  <a:off x="3234030" y="4132385"/>
                  <a:ext cx="233160" cy="110531"/>
                  <a:chOff x="3234867" y="4132385"/>
                  <a:chExt cx="233160" cy="110531"/>
                </a:xfrm>
              </p:grpSpPr>
              <p:sp>
                <p:nvSpPr>
                  <p:cNvPr id="82" name="Freeform: Shape 81">
                    <a:extLst>
                      <a:ext uri="{FF2B5EF4-FFF2-40B4-BE49-F238E27FC236}">
                        <a16:creationId xmlns:a16="http://schemas.microsoft.com/office/drawing/2014/main" id="{8C099D1D-C473-4527-9FA1-93C2F0E09FC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0B3445AA-8800-4843-88E4-09AB4689F55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2" name="Group 71">
                  <a:extLst>
                    <a:ext uri="{FF2B5EF4-FFF2-40B4-BE49-F238E27FC236}">
                      <a16:creationId xmlns:a16="http://schemas.microsoft.com/office/drawing/2014/main" id="{B30DBCDE-89D2-467D-B44E-8C82FE38AB3D}"/>
                    </a:ext>
                  </a:extLst>
                </p:cNvPr>
                <p:cNvGrpSpPr/>
                <p:nvPr/>
              </p:nvGrpSpPr>
              <p:grpSpPr>
                <a:xfrm>
                  <a:off x="3172902" y="4245010"/>
                  <a:ext cx="355417" cy="110531"/>
                  <a:chOff x="3172902" y="4244590"/>
                  <a:chExt cx="355417" cy="110531"/>
                </a:xfrm>
              </p:grpSpPr>
              <p:sp>
                <p:nvSpPr>
                  <p:cNvPr id="79" name="Freeform: Shape 78">
                    <a:extLst>
                      <a:ext uri="{FF2B5EF4-FFF2-40B4-BE49-F238E27FC236}">
                        <a16:creationId xmlns:a16="http://schemas.microsoft.com/office/drawing/2014/main" id="{433B5C85-C749-4F60-90F9-6119CE23CAF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0AD3B3A2-9A2D-41A2-8769-69C4B81C165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1" name="Freeform: Shape 80">
                    <a:extLst>
                      <a:ext uri="{FF2B5EF4-FFF2-40B4-BE49-F238E27FC236}">
                        <a16:creationId xmlns:a16="http://schemas.microsoft.com/office/drawing/2014/main" id="{C5F7C086-45E6-4679-A093-0D0C49A9275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5" name="Group 74">
                  <a:extLst>
                    <a:ext uri="{FF2B5EF4-FFF2-40B4-BE49-F238E27FC236}">
                      <a16:creationId xmlns:a16="http://schemas.microsoft.com/office/drawing/2014/main" id="{4F25826F-54A5-4884-82D8-E890DC1D7EA8}"/>
                    </a:ext>
                  </a:extLst>
                </p:cNvPr>
                <p:cNvGrpSpPr/>
                <p:nvPr/>
              </p:nvGrpSpPr>
              <p:grpSpPr>
                <a:xfrm>
                  <a:off x="3234030" y="4357635"/>
                  <a:ext cx="233160" cy="110531"/>
                  <a:chOff x="3234867" y="4132385"/>
                  <a:chExt cx="233160" cy="110531"/>
                </a:xfrm>
              </p:grpSpPr>
              <p:sp>
                <p:nvSpPr>
                  <p:cNvPr id="76" name="Freeform: Shape 75">
                    <a:extLst>
                      <a:ext uri="{FF2B5EF4-FFF2-40B4-BE49-F238E27FC236}">
                        <a16:creationId xmlns:a16="http://schemas.microsoft.com/office/drawing/2014/main" id="{2968B7F1-D251-4937-8870-AB43567B225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6AC2BF97-8438-4C79-975B-7B63D8A703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84" name="Group 83">
            <a:extLst>
              <a:ext uri="{FF2B5EF4-FFF2-40B4-BE49-F238E27FC236}">
                <a16:creationId xmlns:a16="http://schemas.microsoft.com/office/drawing/2014/main" id="{2B3406E3-65D1-4D99-9828-27F54399E816}"/>
              </a:ext>
            </a:extLst>
          </p:cNvPr>
          <p:cNvGrpSpPr/>
          <p:nvPr/>
        </p:nvGrpSpPr>
        <p:grpSpPr>
          <a:xfrm>
            <a:off x="6832577" y="5507863"/>
            <a:ext cx="717581" cy="882019"/>
            <a:chOff x="10350876" y="4254671"/>
            <a:chExt cx="717581" cy="882019"/>
          </a:xfrm>
        </p:grpSpPr>
        <p:sp>
          <p:nvSpPr>
            <p:cNvPr id="85" name="Title 1">
              <a:extLst>
                <a:ext uri="{FF2B5EF4-FFF2-40B4-BE49-F238E27FC236}">
                  <a16:creationId xmlns:a16="http://schemas.microsoft.com/office/drawing/2014/main" id="{19D968E3-9BB7-4152-8FB1-208C23C33D34}"/>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MySQL</a:t>
              </a:r>
            </a:p>
          </p:txBody>
        </p:sp>
        <p:grpSp>
          <p:nvGrpSpPr>
            <p:cNvPr id="88" name="Group 87">
              <a:extLst>
                <a:ext uri="{FF2B5EF4-FFF2-40B4-BE49-F238E27FC236}">
                  <a16:creationId xmlns:a16="http://schemas.microsoft.com/office/drawing/2014/main" id="{1F85FF7E-B1B5-4DCF-8050-6D8E704F3CDB}"/>
                </a:ext>
              </a:extLst>
            </p:cNvPr>
            <p:cNvGrpSpPr/>
            <p:nvPr/>
          </p:nvGrpSpPr>
          <p:grpSpPr>
            <a:xfrm>
              <a:off x="10444490" y="4606338"/>
              <a:ext cx="530352" cy="530352"/>
              <a:chOff x="9134176" y="3945754"/>
              <a:chExt cx="530352" cy="530352"/>
            </a:xfrm>
          </p:grpSpPr>
          <p:sp>
            <p:nvSpPr>
              <p:cNvPr id="90" name="Rectangle: Rounded Corners 89">
                <a:extLst>
                  <a:ext uri="{FF2B5EF4-FFF2-40B4-BE49-F238E27FC236}">
                    <a16:creationId xmlns:a16="http://schemas.microsoft.com/office/drawing/2014/main" id="{9832DB05-8534-4754-BB07-0731DD06450A}"/>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Freeform: Shape 92">
                <a:extLst>
                  <a:ext uri="{FF2B5EF4-FFF2-40B4-BE49-F238E27FC236}">
                    <a16:creationId xmlns:a16="http://schemas.microsoft.com/office/drawing/2014/main" id="{B1D22527-9B08-4371-8634-DEBEAF6AA282}"/>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7D2678DB-7AA4-49AE-BF19-823F2F9C0D26}"/>
              </a:ext>
            </a:extLst>
          </p:cNvPr>
          <p:cNvGrpSpPr/>
          <p:nvPr/>
        </p:nvGrpSpPr>
        <p:grpSpPr>
          <a:xfrm>
            <a:off x="5814237" y="5517650"/>
            <a:ext cx="717581" cy="882019"/>
            <a:chOff x="6295722" y="5107235"/>
            <a:chExt cx="717581" cy="882019"/>
          </a:xfrm>
        </p:grpSpPr>
        <p:sp>
          <p:nvSpPr>
            <p:cNvPr id="95" name="Title 1">
              <a:extLst>
                <a:ext uri="{FF2B5EF4-FFF2-40B4-BE49-F238E27FC236}">
                  <a16:creationId xmlns:a16="http://schemas.microsoft.com/office/drawing/2014/main" id="{74612373-991C-4FA3-B1DB-3073EF782368}"/>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97" name="Rectangle: Rounded Corners 96">
              <a:extLst>
                <a:ext uri="{FF2B5EF4-FFF2-40B4-BE49-F238E27FC236}">
                  <a16:creationId xmlns:a16="http://schemas.microsoft.com/office/drawing/2014/main" id="{00D8A087-5B42-4E4E-8082-E8ACF8FC1B47}"/>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 name="Graphic 3">
              <a:extLst>
                <a:ext uri="{FF2B5EF4-FFF2-40B4-BE49-F238E27FC236}">
                  <a16:creationId xmlns:a16="http://schemas.microsoft.com/office/drawing/2014/main" id="{3A297D23-3D3F-4C26-B972-C05713DE2B4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7879" y="5577445"/>
              <a:ext cx="293266" cy="293266"/>
            </a:xfrm>
            <a:prstGeom prst="rect">
              <a:avLst/>
            </a:prstGeom>
          </p:spPr>
        </p:pic>
      </p:grpSp>
      <p:grpSp>
        <p:nvGrpSpPr>
          <p:cNvPr id="8" name="Group 7">
            <a:extLst>
              <a:ext uri="{FF2B5EF4-FFF2-40B4-BE49-F238E27FC236}">
                <a16:creationId xmlns:a16="http://schemas.microsoft.com/office/drawing/2014/main" id="{05CE439D-C756-451B-AA9D-89D0F260C1F8}"/>
              </a:ext>
            </a:extLst>
          </p:cNvPr>
          <p:cNvGrpSpPr/>
          <p:nvPr/>
        </p:nvGrpSpPr>
        <p:grpSpPr>
          <a:xfrm>
            <a:off x="4795896" y="5527437"/>
            <a:ext cx="717581" cy="882019"/>
            <a:chOff x="5277381" y="5117022"/>
            <a:chExt cx="717581" cy="882019"/>
          </a:xfrm>
        </p:grpSpPr>
        <p:sp>
          <p:nvSpPr>
            <p:cNvPr id="100" name="Title 1">
              <a:extLst>
                <a:ext uri="{FF2B5EF4-FFF2-40B4-BE49-F238E27FC236}">
                  <a16:creationId xmlns:a16="http://schemas.microsoft.com/office/drawing/2014/main" id="{106F3904-2386-4261-AD49-BF19056020AD}"/>
                </a:ext>
              </a:extLst>
            </p:cNvPr>
            <p:cNvSpPr txBox="1">
              <a:spLocks/>
            </p:cNvSpPr>
            <p:nvPr/>
          </p:nvSpPr>
          <p:spPr>
            <a:xfrm>
              <a:off x="5277381" y="5117022"/>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SQL Database</a:t>
              </a:r>
            </a:p>
          </p:txBody>
        </p:sp>
        <p:sp>
          <p:nvSpPr>
            <p:cNvPr id="102" name="Rectangle: Rounded Corners 101">
              <a:extLst>
                <a:ext uri="{FF2B5EF4-FFF2-40B4-BE49-F238E27FC236}">
                  <a16:creationId xmlns:a16="http://schemas.microsoft.com/office/drawing/2014/main" id="{FE999ECA-3D65-4A98-B798-D36518B0D5E4}"/>
                </a:ext>
              </a:extLst>
            </p:cNvPr>
            <p:cNvSpPr/>
            <p:nvPr/>
          </p:nvSpPr>
          <p:spPr bwMode="auto">
            <a:xfrm>
              <a:off x="5370995" y="546868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7" name="Picture 6" descr="A close up of a sign&#10;&#10;Description generated with high confidence">
              <a:extLst>
                <a:ext uri="{FF2B5EF4-FFF2-40B4-BE49-F238E27FC236}">
                  <a16:creationId xmlns:a16="http://schemas.microsoft.com/office/drawing/2014/main" id="{0CD963C2-1C1C-4B99-9EBB-7CF4110171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8089" y="5545783"/>
              <a:ext cx="376165" cy="376165"/>
            </a:xfrm>
            <a:prstGeom prst="rect">
              <a:avLst/>
            </a:prstGeom>
          </p:spPr>
        </p:pic>
      </p:grpSp>
      <p:cxnSp>
        <p:nvCxnSpPr>
          <p:cNvPr id="10" name="Connector: Elbow 9">
            <a:extLst>
              <a:ext uri="{FF2B5EF4-FFF2-40B4-BE49-F238E27FC236}">
                <a16:creationId xmlns:a16="http://schemas.microsoft.com/office/drawing/2014/main" id="{0B77BAB6-17F0-4ADF-9855-EA8B022A9DDB}"/>
              </a:ext>
            </a:extLst>
          </p:cNvPr>
          <p:cNvCxnSpPr/>
          <p:nvPr/>
        </p:nvCxnSpPr>
        <p:spPr>
          <a:xfrm rot="10800000" flipV="1">
            <a:off x="5154688" y="4969009"/>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2DFF6186-31BC-4081-8D82-B7F0CBCE55E9}"/>
              </a:ext>
            </a:extLst>
          </p:cNvPr>
          <p:cNvCxnSpPr>
            <a:cxnSpLocks/>
          </p:cNvCxnSpPr>
          <p:nvPr/>
        </p:nvCxnSpPr>
        <p:spPr>
          <a:xfrm>
            <a:off x="6746107" y="4969010"/>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DCC7F3-A8F4-4495-9927-BCC2AEB2F267}"/>
              </a:ext>
            </a:extLst>
          </p:cNvPr>
          <p:cNvCxnSpPr/>
          <p:nvPr/>
        </p:nvCxnSpPr>
        <p:spPr>
          <a:xfrm>
            <a:off x="6173028" y="5193666"/>
            <a:ext cx="0" cy="32398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Page2_E7C3" title="Icon of a document">
            <a:extLst>
              <a:ext uri="{FF2B5EF4-FFF2-40B4-BE49-F238E27FC236}">
                <a16:creationId xmlns:a16="http://schemas.microsoft.com/office/drawing/2014/main" id="{7512DDB5-15D4-4EAB-8639-530E94ADEC50}"/>
              </a:ext>
            </a:extLst>
          </p:cNvPr>
          <p:cNvSpPr>
            <a:spLocks noChangeAspect="1" noEditPoints="1"/>
          </p:cNvSpPr>
          <p:nvPr/>
        </p:nvSpPr>
        <p:spPr bwMode="auto">
          <a:xfrm>
            <a:off x="6026670" y="296994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1" name="Straight Arrow Connector 40">
            <a:extLst>
              <a:ext uri="{FF2B5EF4-FFF2-40B4-BE49-F238E27FC236}">
                <a16:creationId xmlns:a16="http://schemas.microsoft.com/office/drawing/2014/main" id="{B7E5BA5D-D321-4E54-9AE9-4514DCEF884C}"/>
              </a:ext>
            </a:extLst>
          </p:cNvPr>
          <p:cNvCxnSpPr>
            <a:cxnSpLocks/>
          </p:cNvCxnSpPr>
          <p:nvPr/>
        </p:nvCxnSpPr>
        <p:spPr>
          <a:xfrm flipH="1">
            <a:off x="6170985" y="3346562"/>
            <a:ext cx="2043" cy="438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E4523C2-BC43-45B4-B9E2-7CF0EE8DB387}"/>
              </a:ext>
            </a:extLst>
          </p:cNvPr>
          <p:cNvGrpSpPr/>
          <p:nvPr/>
        </p:nvGrpSpPr>
        <p:grpSpPr>
          <a:xfrm>
            <a:off x="8229806" y="4155098"/>
            <a:ext cx="717581" cy="730664"/>
            <a:chOff x="8101691" y="3811795"/>
            <a:chExt cx="717581" cy="730664"/>
          </a:xfrm>
        </p:grpSpPr>
        <p:sp>
          <p:nvSpPr>
            <p:cNvPr id="155" name="Title 1">
              <a:extLst>
                <a:ext uri="{FF2B5EF4-FFF2-40B4-BE49-F238E27FC236}">
                  <a16:creationId xmlns:a16="http://schemas.microsoft.com/office/drawing/2014/main" id="{359AD1C3-893A-483C-90D1-2A6E1B9A48DC}"/>
                </a:ext>
              </a:extLst>
            </p:cNvPr>
            <p:cNvSpPr txBox="1">
              <a:spLocks/>
            </p:cNvSpPr>
            <p:nvPr/>
          </p:nvSpPr>
          <p:spPr>
            <a:xfrm>
              <a:off x="8101691" y="381179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Hub</a:t>
              </a:r>
            </a:p>
          </p:txBody>
        </p:sp>
        <p:grpSp>
          <p:nvGrpSpPr>
            <p:cNvPr id="13" name="Group 12">
              <a:extLst>
                <a:ext uri="{FF2B5EF4-FFF2-40B4-BE49-F238E27FC236}">
                  <a16:creationId xmlns:a16="http://schemas.microsoft.com/office/drawing/2014/main" id="{41911E9C-85EE-40FC-A82E-E7AB13194C90}"/>
                </a:ext>
              </a:extLst>
            </p:cNvPr>
            <p:cNvGrpSpPr/>
            <p:nvPr/>
          </p:nvGrpSpPr>
          <p:grpSpPr>
            <a:xfrm>
              <a:off x="8195305" y="4012107"/>
              <a:ext cx="530352" cy="530352"/>
              <a:chOff x="8195305" y="4005763"/>
              <a:chExt cx="530352" cy="530352"/>
            </a:xfrm>
          </p:grpSpPr>
          <p:sp>
            <p:nvSpPr>
              <p:cNvPr id="157" name="Rectangle: Rounded Corners 156">
                <a:extLst>
                  <a:ext uri="{FF2B5EF4-FFF2-40B4-BE49-F238E27FC236}">
                    <a16:creationId xmlns:a16="http://schemas.microsoft.com/office/drawing/2014/main" id="{0E61E107-9F65-41F9-9B9F-FDEC79DDC6C6}"/>
                  </a:ext>
                </a:extLst>
              </p:cNvPr>
              <p:cNvSpPr/>
              <p:nvPr/>
            </p:nvSpPr>
            <p:spPr bwMode="auto">
              <a:xfrm>
                <a:off x="8195305" y="4005763"/>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92" name="Graphic 191">
                <a:extLst>
                  <a:ext uri="{FF2B5EF4-FFF2-40B4-BE49-F238E27FC236}">
                    <a16:creationId xmlns:a16="http://schemas.microsoft.com/office/drawing/2014/main" id="{6E7664AA-8C20-4DB2-9007-7BAA93AAD2D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9031" y="4099489"/>
                <a:ext cx="342900" cy="342900"/>
              </a:xfrm>
              <a:prstGeom prst="rect">
                <a:avLst/>
              </a:prstGeom>
            </p:spPr>
          </p:pic>
        </p:grpSp>
      </p:grpSp>
      <p:grpSp>
        <p:nvGrpSpPr>
          <p:cNvPr id="31" name="Group 30">
            <a:extLst>
              <a:ext uri="{FF2B5EF4-FFF2-40B4-BE49-F238E27FC236}">
                <a16:creationId xmlns:a16="http://schemas.microsoft.com/office/drawing/2014/main" id="{3860A90E-F8D8-4AFA-B035-97E901251C48}"/>
              </a:ext>
            </a:extLst>
          </p:cNvPr>
          <p:cNvGrpSpPr/>
          <p:nvPr/>
        </p:nvGrpSpPr>
        <p:grpSpPr>
          <a:xfrm>
            <a:off x="10198982" y="1885226"/>
            <a:ext cx="717581" cy="884354"/>
            <a:chOff x="10900356" y="3651745"/>
            <a:chExt cx="717581" cy="884354"/>
          </a:xfrm>
        </p:grpSpPr>
        <p:sp>
          <p:nvSpPr>
            <p:cNvPr id="160" name="Title 1">
              <a:extLst>
                <a:ext uri="{FF2B5EF4-FFF2-40B4-BE49-F238E27FC236}">
                  <a16:creationId xmlns:a16="http://schemas.microsoft.com/office/drawing/2014/main" id="{972E7425-3D90-4F6B-96C0-D230D05E4278}"/>
                </a:ext>
              </a:extLst>
            </p:cNvPr>
            <p:cNvSpPr txBox="1">
              <a:spLocks/>
            </p:cNvSpPr>
            <p:nvPr/>
          </p:nvSpPr>
          <p:spPr>
            <a:xfrm>
              <a:off x="10900356" y="365174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devices</a:t>
              </a:r>
            </a:p>
          </p:txBody>
        </p:sp>
        <p:sp>
          <p:nvSpPr>
            <p:cNvPr id="162" name="Rectangle: Rounded Corners 161">
              <a:extLst>
                <a:ext uri="{FF2B5EF4-FFF2-40B4-BE49-F238E27FC236}">
                  <a16:creationId xmlns:a16="http://schemas.microsoft.com/office/drawing/2014/main" id="{490983DF-98D0-4CAA-A2BA-E8D440986CD7}"/>
                </a:ext>
              </a:extLst>
            </p:cNvPr>
            <p:cNvSpPr/>
            <p:nvPr/>
          </p:nvSpPr>
          <p:spPr bwMode="auto">
            <a:xfrm>
              <a:off x="10993970" y="400574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cloud" title="Icon of a cloud">
              <a:extLst>
                <a:ext uri="{FF2B5EF4-FFF2-40B4-BE49-F238E27FC236}">
                  <a16:creationId xmlns:a16="http://schemas.microsoft.com/office/drawing/2014/main" id="{AF38AD07-F274-4909-9895-A9C2408B6442}"/>
                </a:ext>
              </a:extLst>
            </p:cNvPr>
            <p:cNvSpPr>
              <a:spLocks noChangeAspect="1"/>
            </p:cNvSpPr>
            <p:nvPr/>
          </p:nvSpPr>
          <p:spPr bwMode="auto">
            <a:xfrm>
              <a:off x="11074565" y="4154123"/>
              <a:ext cx="369163" cy="2336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3517D922-97C6-4491-8BC2-D216531A6F1A}"/>
              </a:ext>
            </a:extLst>
          </p:cNvPr>
          <p:cNvGrpSpPr/>
          <p:nvPr/>
        </p:nvGrpSpPr>
        <p:grpSpPr>
          <a:xfrm>
            <a:off x="10173547" y="3220101"/>
            <a:ext cx="354936" cy="354936"/>
            <a:chOff x="10760477" y="5495900"/>
            <a:chExt cx="354936" cy="354936"/>
          </a:xfrm>
        </p:grpSpPr>
        <p:sp>
          <p:nvSpPr>
            <p:cNvPr id="87" name="Rectangle: Rounded Corners 86">
              <a:extLst>
                <a:ext uri="{FF2B5EF4-FFF2-40B4-BE49-F238E27FC236}">
                  <a16:creationId xmlns:a16="http://schemas.microsoft.com/office/drawing/2014/main" id="{DCF89EED-E20B-4699-9D9B-CA6CABDF88D1}"/>
                </a:ext>
              </a:extLst>
            </p:cNvPr>
            <p:cNvSpPr/>
            <p:nvPr/>
          </p:nvSpPr>
          <p:spPr bwMode="auto">
            <a:xfrm>
              <a:off x="10760477" y="5495900"/>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Manufacturing_E99C" title="Icon of a robotic arm">
              <a:extLst>
                <a:ext uri="{FF2B5EF4-FFF2-40B4-BE49-F238E27FC236}">
                  <a16:creationId xmlns:a16="http://schemas.microsoft.com/office/drawing/2014/main" id="{515BB05C-4BD2-4FDF-876E-1C95E1F95B94}"/>
                </a:ext>
              </a:extLst>
            </p:cNvPr>
            <p:cNvSpPr>
              <a:spLocks noChangeAspect="1" noEditPoints="1"/>
            </p:cNvSpPr>
            <p:nvPr/>
          </p:nvSpPr>
          <p:spPr bwMode="auto">
            <a:xfrm>
              <a:off x="10832551" y="5570341"/>
              <a:ext cx="210788" cy="20605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685E1AE8-E80D-43CC-B6F6-6F9E5C5F35A0}"/>
              </a:ext>
            </a:extLst>
          </p:cNvPr>
          <p:cNvGrpSpPr/>
          <p:nvPr/>
        </p:nvGrpSpPr>
        <p:grpSpPr>
          <a:xfrm>
            <a:off x="10582753" y="3220101"/>
            <a:ext cx="354936" cy="354936"/>
            <a:chOff x="11349104" y="5178516"/>
            <a:chExt cx="354936" cy="354936"/>
          </a:xfrm>
        </p:grpSpPr>
        <p:sp>
          <p:nvSpPr>
            <p:cNvPr id="89" name="Rectangle: Rounded Corners 88">
              <a:extLst>
                <a:ext uri="{FF2B5EF4-FFF2-40B4-BE49-F238E27FC236}">
                  <a16:creationId xmlns:a16="http://schemas.microsoft.com/office/drawing/2014/main" id="{2CB9CA18-5B63-44AA-AF6D-F0F9FB12F612}"/>
                </a:ext>
              </a:extLst>
            </p:cNvPr>
            <p:cNvSpPr/>
            <p:nvPr/>
          </p:nvSpPr>
          <p:spPr bwMode="auto">
            <a:xfrm>
              <a:off x="11349104" y="5178516"/>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2" name="factory_3" title="Icon of a factory">
              <a:extLst>
                <a:ext uri="{FF2B5EF4-FFF2-40B4-BE49-F238E27FC236}">
                  <a16:creationId xmlns:a16="http://schemas.microsoft.com/office/drawing/2014/main" id="{7EEA4BBC-7970-49D5-92C1-2F1DE76B7985}"/>
                </a:ext>
              </a:extLst>
            </p:cNvPr>
            <p:cNvSpPr>
              <a:spLocks noChangeAspect="1" noEditPoints="1"/>
            </p:cNvSpPr>
            <p:nvPr/>
          </p:nvSpPr>
          <p:spPr bwMode="auto">
            <a:xfrm>
              <a:off x="11409091" y="5283230"/>
              <a:ext cx="234962" cy="14550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7239FC78-9D9D-405D-A0C2-691FF0433DD4}"/>
              </a:ext>
            </a:extLst>
          </p:cNvPr>
          <p:cNvGrpSpPr/>
          <p:nvPr/>
        </p:nvGrpSpPr>
        <p:grpSpPr>
          <a:xfrm>
            <a:off x="10991959" y="2968730"/>
            <a:ext cx="354936" cy="354936"/>
            <a:chOff x="9285413" y="5673467"/>
            <a:chExt cx="354936" cy="354936"/>
          </a:xfrm>
        </p:grpSpPr>
        <p:sp>
          <p:nvSpPr>
            <p:cNvPr id="94" name="Rectangle: Rounded Corners 93">
              <a:extLst>
                <a:ext uri="{FF2B5EF4-FFF2-40B4-BE49-F238E27FC236}">
                  <a16:creationId xmlns:a16="http://schemas.microsoft.com/office/drawing/2014/main" id="{50201A20-C076-4544-AB9D-2A1AF79E7211}"/>
                </a:ext>
              </a:extLst>
            </p:cNvPr>
            <p:cNvSpPr/>
            <p:nvPr/>
          </p:nvSpPr>
          <p:spPr bwMode="auto">
            <a:xfrm>
              <a:off x="9285413" y="5673467"/>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speedometer_2" title="Icon of a spedometer showing fast speed">
              <a:extLst>
                <a:ext uri="{FF2B5EF4-FFF2-40B4-BE49-F238E27FC236}">
                  <a16:creationId xmlns:a16="http://schemas.microsoft.com/office/drawing/2014/main" id="{DF0E36D2-D511-4F8C-B96E-51ED323A9B98}"/>
                </a:ext>
              </a:extLst>
            </p:cNvPr>
            <p:cNvSpPr>
              <a:spLocks noChangeAspect="1" noEditPoints="1"/>
            </p:cNvSpPr>
            <p:nvPr/>
          </p:nvSpPr>
          <p:spPr bwMode="auto">
            <a:xfrm>
              <a:off x="9361056" y="5749110"/>
              <a:ext cx="203651" cy="20365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36039D71-F2AB-4BA1-99A2-6C2FC7F22838}"/>
              </a:ext>
            </a:extLst>
          </p:cNvPr>
          <p:cNvGrpSpPr/>
          <p:nvPr/>
        </p:nvGrpSpPr>
        <p:grpSpPr>
          <a:xfrm>
            <a:off x="9764341" y="2968730"/>
            <a:ext cx="354936" cy="354936"/>
            <a:chOff x="10015255" y="5212072"/>
            <a:chExt cx="354936" cy="354936"/>
          </a:xfrm>
        </p:grpSpPr>
        <p:sp>
          <p:nvSpPr>
            <p:cNvPr id="98" name="Rectangle: Rounded Corners 97">
              <a:extLst>
                <a:ext uri="{FF2B5EF4-FFF2-40B4-BE49-F238E27FC236}">
                  <a16:creationId xmlns:a16="http://schemas.microsoft.com/office/drawing/2014/main" id="{A5DC5FA7-A3E7-4BEA-BFB8-770498A5E40C}"/>
                </a:ext>
              </a:extLst>
            </p:cNvPr>
            <p:cNvSpPr/>
            <p:nvPr/>
          </p:nvSpPr>
          <p:spPr bwMode="auto">
            <a:xfrm>
              <a:off x="10015255" y="5212072"/>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9" name="GenericApp_EB3B" title="Icon of an app window">
              <a:extLst>
                <a:ext uri="{FF2B5EF4-FFF2-40B4-BE49-F238E27FC236}">
                  <a16:creationId xmlns:a16="http://schemas.microsoft.com/office/drawing/2014/main" id="{A72A3E42-805E-4143-9912-44BAC8E25A00}"/>
                </a:ext>
              </a:extLst>
            </p:cNvPr>
            <p:cNvSpPr>
              <a:spLocks noChangeAspect="1" noEditPoints="1"/>
            </p:cNvSpPr>
            <p:nvPr/>
          </p:nvSpPr>
          <p:spPr bwMode="auto">
            <a:xfrm>
              <a:off x="10078963" y="5298496"/>
              <a:ext cx="227520" cy="18208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10" name="Straight Arrow Connector 109">
            <a:extLst>
              <a:ext uri="{FF2B5EF4-FFF2-40B4-BE49-F238E27FC236}">
                <a16:creationId xmlns:a16="http://schemas.microsoft.com/office/drawing/2014/main" id="{AB376BBB-6534-44E2-9C6C-D4C19EF639A7}"/>
              </a:ext>
            </a:extLst>
          </p:cNvPr>
          <p:cNvCxnSpPr>
            <a:cxnSpLocks/>
          </p:cNvCxnSpPr>
          <p:nvPr/>
        </p:nvCxnSpPr>
        <p:spPr>
          <a:xfrm flipV="1">
            <a:off x="997043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CFD66E3-159F-4A74-BCD8-C22359E9B166}"/>
              </a:ext>
            </a:extLst>
          </p:cNvPr>
          <p:cNvCxnSpPr>
            <a:cxnSpLocks/>
          </p:cNvCxnSpPr>
          <p:nvPr/>
        </p:nvCxnSpPr>
        <p:spPr>
          <a:xfrm flipH="1" flipV="1">
            <a:off x="1086197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1FD0710-C91D-4EAF-81E9-F657E6C660A8}"/>
              </a:ext>
            </a:extLst>
          </p:cNvPr>
          <p:cNvCxnSpPr>
            <a:cxnSpLocks/>
          </p:cNvCxnSpPr>
          <p:nvPr/>
        </p:nvCxnSpPr>
        <p:spPr>
          <a:xfrm flipV="1">
            <a:off x="1035143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A82E577-9272-4079-96F9-0115BD11CD5F}"/>
              </a:ext>
            </a:extLst>
          </p:cNvPr>
          <p:cNvCxnSpPr>
            <a:cxnSpLocks/>
          </p:cNvCxnSpPr>
          <p:nvPr/>
        </p:nvCxnSpPr>
        <p:spPr>
          <a:xfrm flipH="1" flipV="1">
            <a:off x="1066004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EFEE35-F70E-4A90-8A72-C052801B833A}"/>
              </a:ext>
            </a:extLst>
          </p:cNvPr>
          <p:cNvGrpSpPr/>
          <p:nvPr/>
        </p:nvGrpSpPr>
        <p:grpSpPr>
          <a:xfrm>
            <a:off x="7328984" y="4003743"/>
            <a:ext cx="717581" cy="882019"/>
            <a:chOff x="7511865" y="3786018"/>
            <a:chExt cx="717581" cy="882019"/>
          </a:xfrm>
        </p:grpSpPr>
        <p:sp>
          <p:nvSpPr>
            <p:cNvPr id="150" name="Title 1">
              <a:extLst>
                <a:ext uri="{FF2B5EF4-FFF2-40B4-BE49-F238E27FC236}">
                  <a16:creationId xmlns:a16="http://schemas.microsoft.com/office/drawing/2014/main" id="{A51E7101-8E12-4264-9400-4B22FC692BDA}"/>
                </a:ext>
              </a:extLst>
            </p:cNvPr>
            <p:cNvSpPr txBox="1">
              <a:spLocks/>
            </p:cNvSpPr>
            <p:nvPr/>
          </p:nvSpPr>
          <p:spPr>
            <a:xfrm>
              <a:off x="7511865" y="378601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Connector</a:t>
              </a:r>
            </a:p>
          </p:txBody>
        </p:sp>
        <p:sp>
          <p:nvSpPr>
            <p:cNvPr id="152" name="Rectangle: Rounded Corners 151">
              <a:extLst>
                <a:ext uri="{FF2B5EF4-FFF2-40B4-BE49-F238E27FC236}">
                  <a16:creationId xmlns:a16="http://schemas.microsoft.com/office/drawing/2014/main" id="{E511BF79-CF67-4D84-AECB-7AEA12B73D19}"/>
                </a:ext>
              </a:extLst>
            </p:cNvPr>
            <p:cNvSpPr/>
            <p:nvPr/>
          </p:nvSpPr>
          <p:spPr bwMode="auto">
            <a:xfrm>
              <a:off x="7605479" y="41376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6" name="Graphic 105">
              <a:extLst>
                <a:ext uri="{FF2B5EF4-FFF2-40B4-BE49-F238E27FC236}">
                  <a16:creationId xmlns:a16="http://schemas.microsoft.com/office/drawing/2014/main" id="{3C380E04-51D8-4B31-AEBB-A6367BCCD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8291" y="4238104"/>
              <a:ext cx="404729" cy="329514"/>
            </a:xfrm>
            <a:prstGeom prst="rect">
              <a:avLst/>
            </a:prstGeom>
          </p:spPr>
        </p:pic>
      </p:grpSp>
      <p:cxnSp>
        <p:nvCxnSpPr>
          <p:cNvPr id="111" name="Straight Arrow Connector 110">
            <a:extLst>
              <a:ext uri="{FF2B5EF4-FFF2-40B4-BE49-F238E27FC236}">
                <a16:creationId xmlns:a16="http://schemas.microsoft.com/office/drawing/2014/main" id="{BAF8036E-6F80-40F1-8CC6-859488742C00}"/>
              </a:ext>
            </a:extLst>
          </p:cNvPr>
          <p:cNvCxnSpPr>
            <a:cxnSpLocks/>
            <a:stCxn id="68" idx="3"/>
            <a:endCxn id="152" idx="1"/>
          </p:cNvCxnSpPr>
          <p:nvPr/>
        </p:nvCxnSpPr>
        <p:spPr>
          <a:xfrm flipV="1">
            <a:off x="6746107" y="4620586"/>
            <a:ext cx="676491"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2B14920-E37F-4C7D-987D-5CF909E938DD}"/>
              </a:ext>
            </a:extLst>
          </p:cNvPr>
          <p:cNvCxnSpPr>
            <a:cxnSpLocks/>
            <a:stCxn id="152" idx="3"/>
            <a:endCxn id="157" idx="1"/>
          </p:cNvCxnSpPr>
          <p:nvPr/>
        </p:nvCxnSpPr>
        <p:spPr>
          <a:xfrm>
            <a:off x="7952950" y="4620586"/>
            <a:ext cx="37047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CE920B8-11FF-4384-8FF5-D1EB5A6A8C18}"/>
              </a:ext>
            </a:extLst>
          </p:cNvPr>
          <p:cNvSpPr/>
          <p:nvPr/>
        </p:nvSpPr>
        <p:spPr bwMode="auto">
          <a:xfrm>
            <a:off x="9605551" y="4040788"/>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28BD9B1B-5C9C-4F5B-BFD6-064FB1E9CA4A}"/>
              </a:ext>
            </a:extLst>
          </p:cNvPr>
          <p:cNvSpPr/>
          <p:nvPr/>
        </p:nvSpPr>
        <p:spPr bwMode="auto">
          <a:xfrm>
            <a:off x="10593976" y="4341234"/>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C978A952-C0F8-4CD0-AD6C-0BD99CA8737E}"/>
              </a:ext>
            </a:extLst>
          </p:cNvPr>
          <p:cNvSpPr/>
          <p:nvPr/>
        </p:nvSpPr>
        <p:spPr bwMode="auto">
          <a:xfrm>
            <a:off x="11355977" y="5103233"/>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9F27E39C-E569-4018-AC06-A162905C573E}"/>
              </a:ext>
            </a:extLst>
          </p:cNvPr>
          <p:cNvCxnSpPr>
            <a:cxnSpLocks/>
            <a:stCxn id="157" idx="3"/>
            <a:endCxn id="25" idx="2"/>
          </p:cNvCxnSpPr>
          <p:nvPr/>
        </p:nvCxnSpPr>
        <p:spPr>
          <a:xfrm flipV="1">
            <a:off x="8853772" y="4114811"/>
            <a:ext cx="751779" cy="5057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8ECA4BE-D14D-42F4-8342-37D531DA5D68}"/>
              </a:ext>
            </a:extLst>
          </p:cNvPr>
          <p:cNvCxnSpPr>
            <a:cxnSpLocks/>
            <a:stCxn id="157" idx="3"/>
            <a:endCxn id="114" idx="2"/>
          </p:cNvCxnSpPr>
          <p:nvPr/>
        </p:nvCxnSpPr>
        <p:spPr>
          <a:xfrm flipV="1">
            <a:off x="8853772" y="4415257"/>
            <a:ext cx="1740204" cy="20532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98E7C66-C833-4138-B395-F8BE953E1F3A}"/>
              </a:ext>
            </a:extLst>
          </p:cNvPr>
          <p:cNvCxnSpPr>
            <a:cxnSpLocks/>
            <a:stCxn id="157" idx="3"/>
            <a:endCxn id="115" idx="2"/>
          </p:cNvCxnSpPr>
          <p:nvPr/>
        </p:nvCxnSpPr>
        <p:spPr>
          <a:xfrm>
            <a:off x="8853772" y="4620586"/>
            <a:ext cx="2502205" cy="55667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left)">
                                      <p:cBhvr>
                                        <p:cTn id="48" dur="500"/>
                                        <p:tgtEl>
                                          <p:spTgt spid="11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par>
                                <p:cTn id="57" presetID="10" presetClass="entr" presetSubtype="0" fill="hold"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22" presetClass="entr" presetSubtype="8" fill="hold" nodeType="withEffect">
                                  <p:stCondLst>
                                    <p:cond delay="50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14"/>
                                        </p:tgtEl>
                                        <p:attrNameLst>
                                          <p:attrName>style.visibility</p:attrName>
                                        </p:attrNameLst>
                                      </p:cBhvr>
                                      <p:to>
                                        <p:strVal val="visible"/>
                                      </p:to>
                                    </p:set>
                                    <p:anim calcmode="lin" valueType="num">
                                      <p:cBhvr>
                                        <p:cTn id="70" dur="500" fill="hold"/>
                                        <p:tgtEl>
                                          <p:spTgt spid="114"/>
                                        </p:tgtEl>
                                        <p:attrNameLst>
                                          <p:attrName>ppt_w</p:attrName>
                                        </p:attrNameLst>
                                      </p:cBhvr>
                                      <p:tavLst>
                                        <p:tav tm="0">
                                          <p:val>
                                            <p:fltVal val="0"/>
                                          </p:val>
                                        </p:tav>
                                        <p:tav tm="100000">
                                          <p:val>
                                            <p:strVal val="#ppt_w"/>
                                          </p:val>
                                        </p:tav>
                                      </p:tavLst>
                                    </p:anim>
                                    <p:anim calcmode="lin" valueType="num">
                                      <p:cBhvr>
                                        <p:cTn id="71" dur="500" fill="hold"/>
                                        <p:tgtEl>
                                          <p:spTgt spid="114"/>
                                        </p:tgtEl>
                                        <p:attrNameLst>
                                          <p:attrName>ppt_h</p:attrName>
                                        </p:attrNameLst>
                                      </p:cBhvr>
                                      <p:tavLst>
                                        <p:tav tm="0">
                                          <p:val>
                                            <p:fltVal val="0"/>
                                          </p:val>
                                        </p:tav>
                                        <p:tav tm="100000">
                                          <p:val>
                                            <p:strVal val="#ppt_h"/>
                                          </p:val>
                                        </p:tav>
                                      </p:tavLst>
                                    </p:anim>
                                    <p:animEffect transition="in" filter="fade">
                                      <p:cBhvr>
                                        <p:cTn id="72" dur="500"/>
                                        <p:tgtEl>
                                          <p:spTgt spid="114"/>
                                        </p:tgtEl>
                                      </p:cBhvr>
                                    </p:animEffect>
                                  </p:childTnLst>
                                </p:cTn>
                              </p:par>
                              <p:par>
                                <p:cTn id="73" presetID="22" presetClass="entr" presetSubtype="8" fill="hold" nodeType="withEffect">
                                  <p:stCondLst>
                                    <p:cond delay="250"/>
                                  </p:stCondLst>
                                  <p:childTnLst>
                                    <p:set>
                                      <p:cBhvr>
                                        <p:cTn id="74" dur="1" fill="hold">
                                          <p:stCondLst>
                                            <p:cond delay="0"/>
                                          </p:stCondLst>
                                        </p:cTn>
                                        <p:tgtEl>
                                          <p:spTgt spid="119"/>
                                        </p:tgtEl>
                                        <p:attrNameLst>
                                          <p:attrName>style.visibility</p:attrName>
                                        </p:attrNameLst>
                                      </p:cBhvr>
                                      <p:to>
                                        <p:strVal val="visible"/>
                                      </p:to>
                                    </p:set>
                                    <p:animEffect transition="in" filter="wipe(left)">
                                      <p:cBhvr>
                                        <p:cTn id="75" dur="500"/>
                                        <p:tgtEl>
                                          <p:spTgt spid="119"/>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115"/>
                                        </p:tgtEl>
                                        <p:attrNameLst>
                                          <p:attrName>style.visibility</p:attrName>
                                        </p:attrNameLst>
                                      </p:cBhvr>
                                      <p:to>
                                        <p:strVal val="visible"/>
                                      </p:to>
                                    </p:set>
                                    <p:anim calcmode="lin" valueType="num">
                                      <p:cBhvr>
                                        <p:cTn id="78" dur="500" fill="hold"/>
                                        <p:tgtEl>
                                          <p:spTgt spid="115"/>
                                        </p:tgtEl>
                                        <p:attrNameLst>
                                          <p:attrName>ppt_w</p:attrName>
                                        </p:attrNameLst>
                                      </p:cBhvr>
                                      <p:tavLst>
                                        <p:tav tm="0">
                                          <p:val>
                                            <p:fltVal val="0"/>
                                          </p:val>
                                        </p:tav>
                                        <p:tav tm="100000">
                                          <p:val>
                                            <p:strVal val="#ppt_w"/>
                                          </p:val>
                                        </p:tav>
                                      </p:tavLst>
                                    </p:anim>
                                    <p:anim calcmode="lin" valueType="num">
                                      <p:cBhvr>
                                        <p:cTn id="79" dur="500" fill="hold"/>
                                        <p:tgtEl>
                                          <p:spTgt spid="115"/>
                                        </p:tgtEl>
                                        <p:attrNameLst>
                                          <p:attrName>ppt_h</p:attrName>
                                        </p:attrNameLst>
                                      </p:cBhvr>
                                      <p:tavLst>
                                        <p:tav tm="0">
                                          <p:val>
                                            <p:fltVal val="0"/>
                                          </p:val>
                                        </p:tav>
                                        <p:tav tm="100000">
                                          <p:val>
                                            <p:strVal val="#ppt_h"/>
                                          </p:val>
                                        </p:tav>
                                      </p:tavLst>
                                    </p:anim>
                                    <p:animEffect transition="in" filter="fade">
                                      <p:cBhvr>
                                        <p:cTn id="80" dur="500"/>
                                        <p:tgtEl>
                                          <p:spTgt spid="115"/>
                                        </p:tgtEl>
                                      </p:cBhvr>
                                    </p:animEffect>
                                  </p:childTnLst>
                                </p:cTn>
                              </p:par>
                              <p:par>
                                <p:cTn id="81" presetID="10" presetClass="entr" presetSubtype="0" fill="hold" nodeType="withEffect">
                                  <p:stCondLst>
                                    <p:cond delay="50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6000"/>
                            </p:stCondLst>
                            <p:childTnLst>
                              <p:par>
                                <p:cTn id="85" presetID="10" presetClass="entr" presetSubtype="0" fill="hold" nodeType="afterEffect">
                                  <p:stCondLst>
                                    <p:cond delay="25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25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par>
                                <p:cTn id="91" presetID="10"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fade">
                                      <p:cBhvr>
                                        <p:cTn id="93" dur="500"/>
                                        <p:tgtEl>
                                          <p:spTgt spid="118"/>
                                        </p:tgtEl>
                                      </p:cBhvr>
                                    </p:animEffect>
                                  </p:childTnLst>
                                </p:cTn>
                              </p:par>
                              <p:par>
                                <p:cTn id="94" presetID="10"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nodeType="withEffect">
                                  <p:stCondLst>
                                    <p:cond delay="500"/>
                                  </p:stCondLst>
                                  <p:childTnLst>
                                    <p:set>
                                      <p:cBhvr>
                                        <p:cTn id="98" dur="1" fill="hold">
                                          <p:stCondLst>
                                            <p:cond delay="0"/>
                                          </p:stCondLst>
                                        </p:cTn>
                                        <p:tgtEl>
                                          <p:spTgt spid="121"/>
                                        </p:tgtEl>
                                        <p:attrNameLst>
                                          <p:attrName>style.visibility</p:attrName>
                                        </p:attrNameLst>
                                      </p:cBhvr>
                                      <p:to>
                                        <p:strVal val="visible"/>
                                      </p:to>
                                    </p:set>
                                    <p:animEffect transition="in" filter="fade">
                                      <p:cBhvr>
                                        <p:cTn id="99" dur="500"/>
                                        <p:tgtEl>
                                          <p:spTgt spid="121"/>
                                        </p:tgtEl>
                                      </p:cBhvr>
                                    </p:animEffect>
                                  </p:childTnLst>
                                </p:cTn>
                              </p:par>
                              <p:par>
                                <p:cTn id="100" presetID="10" presetClass="entr" presetSubtype="0" fill="hold" nodeType="withEffect">
                                  <p:stCondLst>
                                    <p:cond delay="50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par>
                                <p:cTn id="103" presetID="10" presetClass="entr" presetSubtype="0"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5" grpId="0" animBg="1"/>
      <p:bldP spid="114" grpId="0" animBg="1"/>
      <p:bldP spid="1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510B3-0195-4E2B-952B-14BA638BA87B}"/>
              </a:ext>
            </a:extLst>
          </p:cNvPr>
          <p:cNvGrpSpPr/>
          <p:nvPr/>
        </p:nvGrpSpPr>
        <p:grpSpPr>
          <a:xfrm>
            <a:off x="10180002" y="2585589"/>
            <a:ext cx="1328086" cy="3075949"/>
            <a:chOff x="10180002" y="2585589"/>
            <a:chExt cx="1328086" cy="3075949"/>
          </a:xfrm>
        </p:grpSpPr>
        <p:sp>
          <p:nvSpPr>
            <p:cNvPr id="185" name="Rectangle: Rounded Corners 184">
              <a:extLst>
                <a:ext uri="{FF2B5EF4-FFF2-40B4-BE49-F238E27FC236}">
                  <a16:creationId xmlns:a16="http://schemas.microsoft.com/office/drawing/2014/main" id="{F273FCC4-CA13-4606-ABB8-0DC4E3CC0AA5}"/>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7" name="Title 1">
              <a:extLst>
                <a:ext uri="{FF2B5EF4-FFF2-40B4-BE49-F238E27FC236}">
                  <a16:creationId xmlns:a16="http://schemas.microsoft.com/office/drawing/2014/main" id="{18EAF943-364A-4FF5-8D61-87C583A2DA69}"/>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59" name="Group 58">
              <a:extLst>
                <a:ext uri="{FF2B5EF4-FFF2-40B4-BE49-F238E27FC236}">
                  <a16:creationId xmlns:a16="http://schemas.microsoft.com/office/drawing/2014/main" id="{FB363FEC-D4CE-47A3-A50B-E39665B3A810}"/>
                </a:ext>
              </a:extLst>
            </p:cNvPr>
            <p:cNvGrpSpPr/>
            <p:nvPr/>
          </p:nvGrpSpPr>
          <p:grpSpPr>
            <a:xfrm>
              <a:off x="10699165" y="3557821"/>
              <a:ext cx="289760" cy="291840"/>
              <a:chOff x="10164372" y="4029740"/>
              <a:chExt cx="281358" cy="291840"/>
            </a:xfrm>
          </p:grpSpPr>
          <p:sp>
            <p:nvSpPr>
              <p:cNvPr id="42" name="Freeform: Shape 41">
                <a:extLst>
                  <a:ext uri="{FF2B5EF4-FFF2-40B4-BE49-F238E27FC236}">
                    <a16:creationId xmlns:a16="http://schemas.microsoft.com/office/drawing/2014/main" id="{E1DFA603-3FAD-47B6-B9B0-D30BD93E55AA}"/>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112C3EE-F951-4939-94DC-FE2F8E86B1DC}"/>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05FAFB8-0E94-4F83-A2DB-48F273C7E1CD}"/>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45680B0-C2AB-46DF-8AB1-F43A4CA14704}"/>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D9579B-C295-4086-BB91-621C1C8D3AC9}"/>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DCA00-5712-4217-A915-7418D8E2D147}"/>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25D17D8-66CD-4349-8357-2DBF926FB90D}"/>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211" name="Group 210">
              <a:extLst>
                <a:ext uri="{FF2B5EF4-FFF2-40B4-BE49-F238E27FC236}">
                  <a16:creationId xmlns:a16="http://schemas.microsoft.com/office/drawing/2014/main" id="{4D79C8F8-748C-4B2D-A58D-A807FFF8FACD}"/>
                </a:ext>
              </a:extLst>
            </p:cNvPr>
            <p:cNvGrpSpPr/>
            <p:nvPr/>
          </p:nvGrpSpPr>
          <p:grpSpPr>
            <a:xfrm>
              <a:off x="10363754" y="2585589"/>
              <a:ext cx="960582" cy="654227"/>
              <a:chOff x="10054632" y="2135150"/>
              <a:chExt cx="960582" cy="490604"/>
            </a:xfrm>
          </p:grpSpPr>
          <p:cxnSp>
            <p:nvCxnSpPr>
              <p:cNvPr id="207" name="Straight Connector 206">
                <a:extLst>
                  <a:ext uri="{FF2B5EF4-FFF2-40B4-BE49-F238E27FC236}">
                    <a16:creationId xmlns:a16="http://schemas.microsoft.com/office/drawing/2014/main" id="{5E4A3663-C57E-45E6-8DBF-1E5BDC3C80CE}"/>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750A525A-B429-4382-BFEB-77FA86E81774}"/>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Cloud</a:t>
                </a:r>
              </a:p>
            </p:txBody>
          </p:sp>
        </p:grpSp>
      </p:grpSp>
      <p:grpSp>
        <p:nvGrpSpPr>
          <p:cNvPr id="60" name="Group 59">
            <a:extLst>
              <a:ext uri="{FF2B5EF4-FFF2-40B4-BE49-F238E27FC236}">
                <a16:creationId xmlns:a16="http://schemas.microsoft.com/office/drawing/2014/main" id="{AC1C2F6D-430B-489C-BE0A-955FDC83139C}"/>
              </a:ext>
            </a:extLst>
          </p:cNvPr>
          <p:cNvGrpSpPr/>
          <p:nvPr/>
        </p:nvGrpSpPr>
        <p:grpSpPr>
          <a:xfrm>
            <a:off x="5270650" y="3200721"/>
            <a:ext cx="4668177" cy="2457216"/>
            <a:chOff x="4794604" y="3666747"/>
            <a:chExt cx="4668177" cy="2457216"/>
          </a:xfrm>
        </p:grpSpPr>
        <p:sp>
          <p:nvSpPr>
            <p:cNvPr id="112" name="Rectangle: Rounded Corners 111">
              <a:extLst>
                <a:ext uri="{FF2B5EF4-FFF2-40B4-BE49-F238E27FC236}">
                  <a16:creationId xmlns:a16="http://schemas.microsoft.com/office/drawing/2014/main" id="{D9385E1F-B4B1-4AAE-A24A-B746B2F5A667}"/>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85538C36-4C86-4F53-9DA1-F0130AA290DD}"/>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3" name="cloud" title="Icon of a cloud">
              <a:extLst>
                <a:ext uri="{FF2B5EF4-FFF2-40B4-BE49-F238E27FC236}">
                  <a16:creationId xmlns:a16="http://schemas.microsoft.com/office/drawing/2014/main" id="{1B460483-4C27-4944-B38A-C4F9CC09D89E}"/>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101" name="Title 16">
            <a:extLst>
              <a:ext uri="{FF2B5EF4-FFF2-40B4-BE49-F238E27FC236}">
                <a16:creationId xmlns:a16="http://schemas.microsoft.com/office/drawing/2014/main" id="{4A53F8C4-4E9C-4A5E-A1CD-219B14D5D8AA}"/>
              </a:ext>
            </a:extLst>
          </p:cNvPr>
          <p:cNvSpPr txBox="1">
            <a:spLocks/>
          </p:cNvSpPr>
          <p:nvPr/>
        </p:nvSpPr>
        <p:spPr>
          <a:xfrm>
            <a:off x="710647" y="326546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600" b="0" spc="0" dirty="0">
                <a:solidFill>
                  <a:srgbClr val="0078D4"/>
                </a:solidFill>
                <a:latin typeface="Segoe UI" panose="020B0502040204020203" pitchFamily="34" charset="0"/>
              </a:rPr>
              <a:t>Virtual node, an implementation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of Virtual </a:t>
            </a:r>
            <a:r>
              <a:rPr lang="en-US" sz="1600" b="0" spc="0" dirty="0" err="1">
                <a:solidFill>
                  <a:srgbClr val="0078D4"/>
                </a:solidFill>
                <a:latin typeface="Segoe UI" panose="020B0502040204020203" pitchFamily="34" charset="0"/>
              </a:rPr>
              <a:t>Kubelet</a:t>
            </a:r>
            <a:r>
              <a:rPr lang="en-US" sz="1600" b="0" spc="0" dirty="0">
                <a:solidFill>
                  <a:srgbClr val="0078D4"/>
                </a:solidFill>
                <a:latin typeface="Segoe UI" panose="020B0502040204020203" pitchFamily="34" charset="0"/>
              </a:rPr>
              <a:t>, serves as the translator between cloud and edge</a:t>
            </a:r>
          </a:p>
        </p:txBody>
      </p:sp>
      <p:sp>
        <p:nvSpPr>
          <p:cNvPr id="103" name="Title 16">
            <a:extLst>
              <a:ext uri="{FF2B5EF4-FFF2-40B4-BE49-F238E27FC236}">
                <a16:creationId xmlns:a16="http://schemas.microsoft.com/office/drawing/2014/main" id="{E38B0D46-2F9E-4EDD-A928-AD85E79ABFBF}"/>
              </a:ext>
            </a:extLst>
          </p:cNvPr>
          <p:cNvSpPr txBox="1">
            <a:spLocks/>
          </p:cNvSpPr>
          <p:nvPr/>
        </p:nvSpPr>
        <p:spPr>
          <a:xfrm>
            <a:off x="710647" y="4305626"/>
            <a:ext cx="3520440"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600" b="0" spc="0" dirty="0">
                <a:solidFill>
                  <a:srgbClr val="0078D4"/>
                </a:solidFill>
                <a:latin typeface="Segoe UI" panose="020B0502040204020203" pitchFamily="34" charset="0"/>
              </a:rPr>
              <a:t>IoT Edge Provider in virtual node redirects containers to IoT Edge and extend AKS cluster to target millions of Edge devices</a:t>
            </a:r>
          </a:p>
        </p:txBody>
      </p:sp>
      <p:sp>
        <p:nvSpPr>
          <p:cNvPr id="108" name="Title 16">
            <a:extLst>
              <a:ext uri="{FF2B5EF4-FFF2-40B4-BE49-F238E27FC236}">
                <a16:creationId xmlns:a16="http://schemas.microsoft.com/office/drawing/2014/main" id="{0F06D0CC-00F6-4C21-B2FA-ED399B4BF52E}"/>
              </a:ext>
            </a:extLst>
          </p:cNvPr>
          <p:cNvSpPr txBox="1">
            <a:spLocks/>
          </p:cNvSpPr>
          <p:nvPr/>
        </p:nvSpPr>
        <p:spPr>
          <a:xfrm>
            <a:off x="710647" y="559201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600" b="0" spc="0" dirty="0">
                <a:solidFill>
                  <a:srgbClr val="0078D4"/>
                </a:solidFill>
                <a:latin typeface="Segoe UI" panose="020B0502040204020203" pitchFamily="34" charset="0"/>
              </a:rPr>
              <a:t>Consistent update, manage, and monitoring as one unit in AKS using single pod definition</a:t>
            </a:r>
          </a:p>
        </p:txBody>
      </p:sp>
      <p:grpSp>
        <p:nvGrpSpPr>
          <p:cNvPr id="61" name="Group 60">
            <a:extLst>
              <a:ext uri="{FF2B5EF4-FFF2-40B4-BE49-F238E27FC236}">
                <a16:creationId xmlns:a16="http://schemas.microsoft.com/office/drawing/2014/main" id="{F7CD2830-8F20-4C2E-A721-0B7F2712ED7C}"/>
              </a:ext>
            </a:extLst>
          </p:cNvPr>
          <p:cNvGrpSpPr/>
          <p:nvPr/>
        </p:nvGrpSpPr>
        <p:grpSpPr>
          <a:xfrm>
            <a:off x="5416158" y="3739734"/>
            <a:ext cx="4377160" cy="1775940"/>
            <a:chOff x="4940112" y="4205760"/>
            <a:chExt cx="4377160" cy="1775940"/>
          </a:xfrm>
        </p:grpSpPr>
        <p:sp>
          <p:nvSpPr>
            <p:cNvPr id="136" name="Rectangle: Rounded Corners 135">
              <a:extLst>
                <a:ext uri="{FF2B5EF4-FFF2-40B4-BE49-F238E27FC236}">
                  <a16:creationId xmlns:a16="http://schemas.microsoft.com/office/drawing/2014/main" id="{C96B1540-34C5-43AE-8A4F-D32798A171F3}"/>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Title 1">
              <a:extLst>
                <a:ext uri="{FF2B5EF4-FFF2-40B4-BE49-F238E27FC236}">
                  <a16:creationId xmlns:a16="http://schemas.microsoft.com/office/drawing/2014/main" id="{C63C1676-A578-4E2E-A3ED-43BD310E1874}"/>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88" name="Rectangle: Rounded Corners 187">
            <a:extLst>
              <a:ext uri="{FF2B5EF4-FFF2-40B4-BE49-F238E27FC236}">
                <a16:creationId xmlns:a16="http://schemas.microsoft.com/office/drawing/2014/main" id="{171451D7-125B-445C-86DE-90D685596559}"/>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B3D1760A-B3F9-40AD-B3AB-BF6ACDD3093A}"/>
              </a:ext>
            </a:extLst>
          </p:cNvPr>
          <p:cNvGrpSpPr/>
          <p:nvPr/>
        </p:nvGrpSpPr>
        <p:grpSpPr>
          <a:xfrm>
            <a:off x="5568293" y="4214714"/>
            <a:ext cx="1249681" cy="1124430"/>
            <a:chOff x="5092247" y="4680740"/>
            <a:chExt cx="1249681" cy="1124430"/>
          </a:xfrm>
        </p:grpSpPr>
        <p:sp>
          <p:nvSpPr>
            <p:cNvPr id="137" name="Rectangle: Rounded Corners 136">
              <a:extLst>
                <a:ext uri="{FF2B5EF4-FFF2-40B4-BE49-F238E27FC236}">
                  <a16:creationId xmlns:a16="http://schemas.microsoft.com/office/drawing/2014/main" id="{DC116BEF-5BC8-49FD-AA2A-63F9C336473C}"/>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9" name="Title 1">
              <a:extLst>
                <a:ext uri="{FF2B5EF4-FFF2-40B4-BE49-F238E27FC236}">
                  <a16:creationId xmlns:a16="http://schemas.microsoft.com/office/drawing/2014/main" id="{F2E22BA6-7C4F-4788-A538-FA2FD9AE010F}"/>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2" name="Group 11">
            <a:extLst>
              <a:ext uri="{FF2B5EF4-FFF2-40B4-BE49-F238E27FC236}">
                <a16:creationId xmlns:a16="http://schemas.microsoft.com/office/drawing/2014/main" id="{151C990D-0058-4D56-81B0-82C5A40B009D}"/>
              </a:ext>
            </a:extLst>
          </p:cNvPr>
          <p:cNvGrpSpPr/>
          <p:nvPr/>
        </p:nvGrpSpPr>
        <p:grpSpPr>
          <a:xfrm>
            <a:off x="5665720" y="4495741"/>
            <a:ext cx="506186" cy="724478"/>
            <a:chOff x="6302284" y="5191637"/>
            <a:chExt cx="506186" cy="724478"/>
          </a:xfrm>
        </p:grpSpPr>
        <p:sp>
          <p:nvSpPr>
            <p:cNvPr id="126" name="Rectangle: Rounded Corners 125">
              <a:extLst>
                <a:ext uri="{FF2B5EF4-FFF2-40B4-BE49-F238E27FC236}">
                  <a16:creationId xmlns:a16="http://schemas.microsoft.com/office/drawing/2014/main" id="{83A65291-2A45-4812-B0B1-91CDA2F06E45}"/>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Freeform: Shape 139">
              <a:extLst>
                <a:ext uri="{FF2B5EF4-FFF2-40B4-BE49-F238E27FC236}">
                  <a16:creationId xmlns:a16="http://schemas.microsoft.com/office/drawing/2014/main" id="{F35500B6-A6F2-47BD-803D-536750A7001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0" name="Title 1">
              <a:extLst>
                <a:ext uri="{FF2B5EF4-FFF2-40B4-BE49-F238E27FC236}">
                  <a16:creationId xmlns:a16="http://schemas.microsoft.com/office/drawing/2014/main" id="{1E0E09FD-EDDE-408D-934F-BE31F93C7DC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2" name="Group 141">
            <a:extLst>
              <a:ext uri="{FF2B5EF4-FFF2-40B4-BE49-F238E27FC236}">
                <a16:creationId xmlns:a16="http://schemas.microsoft.com/office/drawing/2014/main" id="{F451D706-C257-49AF-A282-903E01FC9A55}"/>
              </a:ext>
            </a:extLst>
          </p:cNvPr>
          <p:cNvGrpSpPr/>
          <p:nvPr/>
        </p:nvGrpSpPr>
        <p:grpSpPr>
          <a:xfrm>
            <a:off x="6214360" y="4495741"/>
            <a:ext cx="506186" cy="724478"/>
            <a:chOff x="6302284" y="5191637"/>
            <a:chExt cx="506186" cy="724478"/>
          </a:xfrm>
        </p:grpSpPr>
        <p:sp>
          <p:nvSpPr>
            <p:cNvPr id="143" name="Rectangle: Rounded Corners 142">
              <a:extLst>
                <a:ext uri="{FF2B5EF4-FFF2-40B4-BE49-F238E27FC236}">
                  <a16:creationId xmlns:a16="http://schemas.microsoft.com/office/drawing/2014/main" id="{AD21844F-F0D5-4BFB-A1F9-EC0E0A75832D}"/>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AE2DB722-2A48-4F24-9C46-22120CB246DB}"/>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5" name="Title 1">
              <a:extLst>
                <a:ext uri="{FF2B5EF4-FFF2-40B4-BE49-F238E27FC236}">
                  <a16:creationId xmlns:a16="http://schemas.microsoft.com/office/drawing/2014/main" id="{57F63348-1DD0-454E-9E4B-C9D5413661EE}"/>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5" name="Group 64">
            <a:extLst>
              <a:ext uri="{FF2B5EF4-FFF2-40B4-BE49-F238E27FC236}">
                <a16:creationId xmlns:a16="http://schemas.microsoft.com/office/drawing/2014/main" id="{5FEAF095-B5B1-4B22-B756-35664F461FAF}"/>
              </a:ext>
            </a:extLst>
          </p:cNvPr>
          <p:cNvGrpSpPr/>
          <p:nvPr/>
        </p:nvGrpSpPr>
        <p:grpSpPr>
          <a:xfrm>
            <a:off x="6979898" y="4214714"/>
            <a:ext cx="1249681" cy="1124430"/>
            <a:chOff x="6503852" y="4680740"/>
            <a:chExt cx="1249681" cy="1124430"/>
          </a:xfrm>
        </p:grpSpPr>
        <p:sp>
          <p:nvSpPr>
            <p:cNvPr id="147" name="Rectangle: Rounded Corners 146">
              <a:extLst>
                <a:ext uri="{FF2B5EF4-FFF2-40B4-BE49-F238E27FC236}">
                  <a16:creationId xmlns:a16="http://schemas.microsoft.com/office/drawing/2014/main" id="{0CB1C1EB-63F0-4500-A787-FF064B7679C5}"/>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itle 1">
              <a:extLst>
                <a:ext uri="{FF2B5EF4-FFF2-40B4-BE49-F238E27FC236}">
                  <a16:creationId xmlns:a16="http://schemas.microsoft.com/office/drawing/2014/main" id="{74F3E628-58C0-4E08-A28A-503ABBDAA20F}"/>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51" name="Group 150">
            <a:extLst>
              <a:ext uri="{FF2B5EF4-FFF2-40B4-BE49-F238E27FC236}">
                <a16:creationId xmlns:a16="http://schemas.microsoft.com/office/drawing/2014/main" id="{50D21E8E-E1EF-4672-9B92-8C8B447EA354}"/>
              </a:ext>
            </a:extLst>
          </p:cNvPr>
          <p:cNvGrpSpPr/>
          <p:nvPr/>
        </p:nvGrpSpPr>
        <p:grpSpPr>
          <a:xfrm>
            <a:off x="7077325" y="4495741"/>
            <a:ext cx="506186" cy="724478"/>
            <a:chOff x="6302284" y="5191637"/>
            <a:chExt cx="506186" cy="724478"/>
          </a:xfrm>
        </p:grpSpPr>
        <p:sp>
          <p:nvSpPr>
            <p:cNvPr id="159" name="Rectangle: Rounded Corners 158">
              <a:extLst>
                <a:ext uri="{FF2B5EF4-FFF2-40B4-BE49-F238E27FC236}">
                  <a16:creationId xmlns:a16="http://schemas.microsoft.com/office/drawing/2014/main" id="{9C8D5E36-7093-4789-A787-407AB284C9AC}"/>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1" name="Freeform: Shape 160">
              <a:extLst>
                <a:ext uri="{FF2B5EF4-FFF2-40B4-BE49-F238E27FC236}">
                  <a16:creationId xmlns:a16="http://schemas.microsoft.com/office/drawing/2014/main" id="{F4A2D8FC-4D6A-41AB-8776-41ABD9F38F3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63" name="Title 1">
              <a:extLst>
                <a:ext uri="{FF2B5EF4-FFF2-40B4-BE49-F238E27FC236}">
                  <a16:creationId xmlns:a16="http://schemas.microsoft.com/office/drawing/2014/main" id="{4E7F639B-8750-48F8-BAFD-96F2783D7F1B}"/>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53" name="Group 152">
            <a:extLst>
              <a:ext uri="{FF2B5EF4-FFF2-40B4-BE49-F238E27FC236}">
                <a16:creationId xmlns:a16="http://schemas.microsoft.com/office/drawing/2014/main" id="{92DB5D28-ED81-40A1-AE35-9D17ABFA0C9E}"/>
              </a:ext>
            </a:extLst>
          </p:cNvPr>
          <p:cNvGrpSpPr/>
          <p:nvPr/>
        </p:nvGrpSpPr>
        <p:grpSpPr>
          <a:xfrm>
            <a:off x="7625965" y="4495741"/>
            <a:ext cx="506186" cy="724478"/>
            <a:chOff x="6302284" y="5191637"/>
            <a:chExt cx="506186" cy="724478"/>
          </a:xfrm>
        </p:grpSpPr>
        <p:sp>
          <p:nvSpPr>
            <p:cNvPr id="154" name="Rectangle: Rounded Corners 153">
              <a:extLst>
                <a:ext uri="{FF2B5EF4-FFF2-40B4-BE49-F238E27FC236}">
                  <a16:creationId xmlns:a16="http://schemas.microsoft.com/office/drawing/2014/main" id="{B1AD80B1-6910-40EC-9467-575C1A889A97}"/>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6" name="Freeform: Shape 155">
              <a:extLst>
                <a:ext uri="{FF2B5EF4-FFF2-40B4-BE49-F238E27FC236}">
                  <a16:creationId xmlns:a16="http://schemas.microsoft.com/office/drawing/2014/main" id="{B86E40E7-CC68-4926-99D6-F19B21D9BBA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58" name="Title 1">
              <a:extLst>
                <a:ext uri="{FF2B5EF4-FFF2-40B4-BE49-F238E27FC236}">
                  <a16:creationId xmlns:a16="http://schemas.microsoft.com/office/drawing/2014/main" id="{F6FFDC2A-5307-4600-A7FA-FAE048D7791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6" name="Group 65">
            <a:extLst>
              <a:ext uri="{FF2B5EF4-FFF2-40B4-BE49-F238E27FC236}">
                <a16:creationId xmlns:a16="http://schemas.microsoft.com/office/drawing/2014/main" id="{1AA37635-055E-466E-ADF4-4B8D3A6999C6}"/>
              </a:ext>
            </a:extLst>
          </p:cNvPr>
          <p:cNvGrpSpPr/>
          <p:nvPr/>
        </p:nvGrpSpPr>
        <p:grpSpPr>
          <a:xfrm>
            <a:off x="8391503" y="4214714"/>
            <a:ext cx="1249681" cy="1124430"/>
            <a:chOff x="7915457" y="4680740"/>
            <a:chExt cx="1249681" cy="1124430"/>
          </a:xfrm>
        </p:grpSpPr>
        <p:sp>
          <p:nvSpPr>
            <p:cNvPr id="165" name="Rectangle: Rounded Corners 164">
              <a:extLst>
                <a:ext uri="{FF2B5EF4-FFF2-40B4-BE49-F238E27FC236}">
                  <a16:creationId xmlns:a16="http://schemas.microsoft.com/office/drawing/2014/main" id="{B8D11015-2E86-45B4-8F9B-C71BDDE40CC1}"/>
                </a:ext>
              </a:extLst>
            </p:cNvPr>
            <p:cNvSpPr/>
            <p:nvPr/>
          </p:nvSpPr>
          <p:spPr bwMode="auto">
            <a:xfrm>
              <a:off x="791545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6" name="Title 1">
              <a:extLst>
                <a:ext uri="{FF2B5EF4-FFF2-40B4-BE49-F238E27FC236}">
                  <a16:creationId xmlns:a16="http://schemas.microsoft.com/office/drawing/2014/main" id="{E017ED51-B8A1-424A-8F5E-C432271F10CA}"/>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189" name="Group 188">
            <a:extLst>
              <a:ext uri="{FF2B5EF4-FFF2-40B4-BE49-F238E27FC236}">
                <a16:creationId xmlns:a16="http://schemas.microsoft.com/office/drawing/2014/main" id="{FD5165FA-F672-438B-AC79-B5F4012C44DF}"/>
              </a:ext>
            </a:extLst>
          </p:cNvPr>
          <p:cNvGrpSpPr/>
          <p:nvPr/>
        </p:nvGrpSpPr>
        <p:grpSpPr>
          <a:xfrm>
            <a:off x="9037570" y="4495741"/>
            <a:ext cx="506186" cy="724478"/>
            <a:chOff x="8561524" y="4961767"/>
            <a:chExt cx="506186" cy="724478"/>
          </a:xfrm>
        </p:grpSpPr>
        <p:sp>
          <p:nvSpPr>
            <p:cNvPr id="170" name="Rectangle: Rounded Corners 169">
              <a:extLst>
                <a:ext uri="{FF2B5EF4-FFF2-40B4-BE49-F238E27FC236}">
                  <a16:creationId xmlns:a16="http://schemas.microsoft.com/office/drawing/2014/main" id="{47A8BBD1-1168-4BB9-A073-AB6CB2128DCF}"/>
                </a:ext>
              </a:extLst>
            </p:cNvPr>
            <p:cNvSpPr/>
            <p:nvPr/>
          </p:nvSpPr>
          <p:spPr bwMode="auto">
            <a:xfrm>
              <a:off x="8598152" y="52533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2" name="Title 1">
              <a:extLst>
                <a:ext uri="{FF2B5EF4-FFF2-40B4-BE49-F238E27FC236}">
                  <a16:creationId xmlns:a16="http://schemas.microsoft.com/office/drawing/2014/main" id="{B6D7016E-D773-4FD4-940C-2D0964564092}"/>
                </a:ext>
              </a:extLst>
            </p:cNvPr>
            <p:cNvSpPr txBox="1">
              <a:spLocks/>
            </p:cNvSpPr>
            <p:nvPr/>
          </p:nvSpPr>
          <p:spPr>
            <a:xfrm>
              <a:off x="8561524" y="496176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IoT Edge Provider</a:t>
              </a:r>
            </a:p>
          </p:txBody>
        </p:sp>
        <p:grpSp>
          <p:nvGrpSpPr>
            <p:cNvPr id="91" name="Group 90">
              <a:extLst>
                <a:ext uri="{FF2B5EF4-FFF2-40B4-BE49-F238E27FC236}">
                  <a16:creationId xmlns:a16="http://schemas.microsoft.com/office/drawing/2014/main" id="{8BE62574-801F-46B5-B6CB-F05EA63C617E}"/>
                </a:ext>
              </a:extLst>
            </p:cNvPr>
            <p:cNvGrpSpPr/>
            <p:nvPr/>
          </p:nvGrpSpPr>
          <p:grpSpPr>
            <a:xfrm>
              <a:off x="8629602" y="5404481"/>
              <a:ext cx="370031" cy="130599"/>
              <a:chOff x="10316772" y="4362927"/>
              <a:chExt cx="281358" cy="99303"/>
            </a:xfrm>
          </p:grpSpPr>
          <p:sp>
            <p:nvSpPr>
              <p:cNvPr id="191" name="Freeform: Shape 190">
                <a:extLst>
                  <a:ext uri="{FF2B5EF4-FFF2-40B4-BE49-F238E27FC236}">
                    <a16:creationId xmlns:a16="http://schemas.microsoft.com/office/drawing/2014/main" id="{3C7F73C0-403C-47E2-88BF-8CBA797AE33D}"/>
                  </a:ext>
                </a:extLst>
              </p:cNvPr>
              <p:cNvSpPr/>
              <p:nvPr/>
            </p:nvSpPr>
            <p:spPr>
              <a:xfrm>
                <a:off x="10316772" y="436292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681274A-C4F0-4587-B8CC-28ADF55EDBE2}"/>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BADCBCB-756C-453B-B632-5CB092F62BCC}"/>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grpSp>
        <p:nvGrpSpPr>
          <p:cNvPr id="196" name="Group 195">
            <a:extLst>
              <a:ext uri="{FF2B5EF4-FFF2-40B4-BE49-F238E27FC236}">
                <a16:creationId xmlns:a16="http://schemas.microsoft.com/office/drawing/2014/main" id="{B06CF51E-8F0C-4698-96A7-16F42D75FA82}"/>
              </a:ext>
            </a:extLst>
          </p:cNvPr>
          <p:cNvGrpSpPr/>
          <p:nvPr/>
        </p:nvGrpSpPr>
        <p:grpSpPr>
          <a:xfrm>
            <a:off x="8488930" y="4495741"/>
            <a:ext cx="506186" cy="724478"/>
            <a:chOff x="6302284" y="5191637"/>
            <a:chExt cx="506186" cy="724478"/>
          </a:xfrm>
        </p:grpSpPr>
        <p:sp>
          <p:nvSpPr>
            <p:cNvPr id="197" name="Rectangle: Rounded Corners 196">
              <a:extLst>
                <a:ext uri="{FF2B5EF4-FFF2-40B4-BE49-F238E27FC236}">
                  <a16:creationId xmlns:a16="http://schemas.microsoft.com/office/drawing/2014/main" id="{BDABAA29-B1FB-4032-AB9F-8C5C6FCA4D5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Freeform: Shape 197">
              <a:extLst>
                <a:ext uri="{FF2B5EF4-FFF2-40B4-BE49-F238E27FC236}">
                  <a16:creationId xmlns:a16="http://schemas.microsoft.com/office/drawing/2014/main" id="{0B7C10DF-9343-475B-A231-44821AFBE0A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9" name="Title 1">
              <a:extLst>
                <a:ext uri="{FF2B5EF4-FFF2-40B4-BE49-F238E27FC236}">
                  <a16:creationId xmlns:a16="http://schemas.microsoft.com/office/drawing/2014/main" id="{BD2D115B-7FCC-4E2D-9BEF-0D577AA81CB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01" name="Rectangle 200">
            <a:extLst>
              <a:ext uri="{FF2B5EF4-FFF2-40B4-BE49-F238E27FC236}">
                <a16:creationId xmlns:a16="http://schemas.microsoft.com/office/drawing/2014/main" id="{32CEDF34-DBA8-4415-BA92-D924D9AA3F43}"/>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C03C0F0-3226-43B8-B227-04AF42B3A973}"/>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6C59FA8A-12BE-42F1-AA9B-C46A2C83AC23}"/>
              </a:ext>
            </a:extLst>
          </p:cNvPr>
          <p:cNvGrpSpPr/>
          <p:nvPr/>
        </p:nvGrpSpPr>
        <p:grpSpPr>
          <a:xfrm>
            <a:off x="8488930" y="4495741"/>
            <a:ext cx="506186" cy="724478"/>
            <a:chOff x="6302284" y="5191637"/>
            <a:chExt cx="506186" cy="724478"/>
          </a:xfrm>
        </p:grpSpPr>
        <p:sp>
          <p:nvSpPr>
            <p:cNvPr id="173" name="Rectangle: Rounded Corners 172">
              <a:extLst>
                <a:ext uri="{FF2B5EF4-FFF2-40B4-BE49-F238E27FC236}">
                  <a16:creationId xmlns:a16="http://schemas.microsoft.com/office/drawing/2014/main" id="{ED2EC0F9-33E4-43CC-A059-B60780566602}"/>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Freeform: Shape 173">
              <a:extLst>
                <a:ext uri="{FF2B5EF4-FFF2-40B4-BE49-F238E27FC236}">
                  <a16:creationId xmlns:a16="http://schemas.microsoft.com/office/drawing/2014/main" id="{D24CB47D-A424-4CC2-A5D5-539878B89DB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75" name="Title 1">
              <a:extLst>
                <a:ext uri="{FF2B5EF4-FFF2-40B4-BE49-F238E27FC236}">
                  <a16:creationId xmlns:a16="http://schemas.microsoft.com/office/drawing/2014/main" id="{A2B611F8-6271-446F-8751-A7BAD1D437C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04" name="Straight Connector 203">
            <a:extLst>
              <a:ext uri="{FF2B5EF4-FFF2-40B4-BE49-F238E27FC236}">
                <a16:creationId xmlns:a16="http://schemas.microsoft.com/office/drawing/2014/main" id="{4E8FD274-6566-4F6C-A14A-380F1BA6D361}"/>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29625EE-4B18-4CED-88CD-243C5C30C102}"/>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Storage</a:t>
            </a:r>
          </a:p>
        </p:txBody>
      </p:sp>
      <p:sp>
        <p:nvSpPr>
          <p:cNvPr id="96" name="Oval 95">
            <a:extLst>
              <a:ext uri="{FF2B5EF4-FFF2-40B4-BE49-F238E27FC236}">
                <a16:creationId xmlns:a16="http://schemas.microsoft.com/office/drawing/2014/main" id="{A4E69BED-E70C-491D-A4D1-CB63D027E205}"/>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97" name="Oval 96">
            <a:extLst>
              <a:ext uri="{FF2B5EF4-FFF2-40B4-BE49-F238E27FC236}">
                <a16:creationId xmlns:a16="http://schemas.microsoft.com/office/drawing/2014/main" id="{9365DCE3-527D-4653-B768-D39E7E05D1D8}"/>
              </a:ext>
            </a:extLst>
          </p:cNvPr>
          <p:cNvSpPr/>
          <p:nvPr/>
        </p:nvSpPr>
        <p:spPr bwMode="auto">
          <a:xfrm>
            <a:off x="8303015" y="38637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98" name="Oval 97">
            <a:extLst>
              <a:ext uri="{FF2B5EF4-FFF2-40B4-BE49-F238E27FC236}">
                <a16:creationId xmlns:a16="http://schemas.microsoft.com/office/drawing/2014/main" id="{B8F5036B-13D9-4078-BEAB-7C679689B1A1}"/>
              </a:ext>
            </a:extLst>
          </p:cNvPr>
          <p:cNvSpPr/>
          <p:nvPr/>
        </p:nvSpPr>
        <p:spPr bwMode="auto">
          <a:xfrm>
            <a:off x="9576804" y="44896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99" name="Title 16">
            <a:extLst>
              <a:ext uri="{FF2B5EF4-FFF2-40B4-BE49-F238E27FC236}">
                <a16:creationId xmlns:a16="http://schemas.microsoft.com/office/drawing/2014/main" id="{6159A3CC-0C28-42CE-998D-44E380BE8CEC}"/>
              </a:ext>
            </a:extLst>
          </p:cNvPr>
          <p:cNvSpPr txBox="1">
            <a:spLocks/>
          </p:cNvSpPr>
          <p:nvPr/>
        </p:nvSpPr>
        <p:spPr>
          <a:xfrm>
            <a:off x="710647" y="2225298"/>
            <a:ext cx="36093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600" b="0" spc="0" dirty="0">
                <a:solidFill>
                  <a:srgbClr val="0078D4"/>
                </a:solidFill>
                <a:latin typeface="Segoe UI" panose="020B0502040204020203" pitchFamily="34" charset="0"/>
              </a:rPr>
              <a:t>Azure IoT Edge encrypts data and send to Azure, which then decrypts the data and send to storage</a:t>
            </a:r>
          </a:p>
        </p:txBody>
      </p:sp>
      <p:sp>
        <p:nvSpPr>
          <p:cNvPr id="100" name="Oval 99">
            <a:extLst>
              <a:ext uri="{FF2B5EF4-FFF2-40B4-BE49-F238E27FC236}">
                <a16:creationId xmlns:a16="http://schemas.microsoft.com/office/drawing/2014/main" id="{FC00A1AE-9EB9-42AF-BEB0-EFDB321F99B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991590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500"/>
                                        <p:tgtEl>
                                          <p:spTgt spid="2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500"/>
                                        <p:tgtEl>
                                          <p:spTgt spid="20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fade">
                                      <p:cBhvr>
                                        <p:cTn id="46" dur="500"/>
                                        <p:tgtEl>
                                          <p:spTgt spid="142"/>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500"/>
                                        <p:tgtEl>
                                          <p:spTgt spid="153"/>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20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9"/>
                                        </p:tgtEl>
                                        <p:attrNameLst>
                                          <p:attrName>style.visibility</p:attrName>
                                        </p:attrNameLst>
                                      </p:cBhvr>
                                      <p:to>
                                        <p:strVal val="visible"/>
                                      </p:to>
                                    </p:set>
                                    <p:animEffect transition="in" filter="fade">
                                      <p:cBhvr>
                                        <p:cTn id="69" dur="500"/>
                                        <p:tgtEl>
                                          <p:spTgt spid="18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88"/>
                                        </p:tgtEl>
                                        <p:attrNameLst>
                                          <p:attrName>style.visibility</p:attrName>
                                        </p:attrNameLst>
                                      </p:cBhvr>
                                      <p:to>
                                        <p:strVal val="visible"/>
                                      </p:to>
                                    </p:set>
                                    <p:animEffect transition="in" filter="wipe(left)">
                                      <p:cBhvr>
                                        <p:cTn id="79" dur="2000"/>
                                        <p:tgtEl>
                                          <p:spTgt spid="1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fade">
                                      <p:cBhvr>
                                        <p:cTn id="82" dur="500"/>
                                        <p:tgtEl>
                                          <p:spTgt spid="108"/>
                                        </p:tgtEl>
                                      </p:cBhvr>
                                    </p:animEffect>
                                  </p:childTnLst>
                                </p:cTn>
                              </p:par>
                              <p:par>
                                <p:cTn id="83" presetID="7" presetClass="emph" presetSubtype="2" autoRev="1" fill="hold" nodeType="withEffect">
                                  <p:stCondLst>
                                    <p:cond delay="0"/>
                                  </p:stCondLst>
                                  <p:childTnLst>
                                    <p:animClr clrSpc="rgb" dir="cw">
                                      <p:cBhvr>
                                        <p:cTn id="84" dur="1000" fill="hold"/>
                                        <p:tgtEl>
                                          <p:spTgt spid="188"/>
                                        </p:tgtEl>
                                        <p:attrNameLst>
                                          <p:attrName>stroke.color</p:attrName>
                                        </p:attrNameLst>
                                      </p:cBhvr>
                                      <p:to>
                                        <a:srgbClr val="DC3C00"/>
                                      </p:to>
                                    </p:animClr>
                                    <p:set>
                                      <p:cBhvr>
                                        <p:cTn id="85" dur="1000" fill="hold"/>
                                        <p:tgtEl>
                                          <p:spTgt spid="188"/>
                                        </p:tgtEl>
                                        <p:attrNameLst>
                                          <p:attrName>stroke.on</p:attrName>
                                        </p:attrNameLst>
                                      </p:cBhvr>
                                      <p:to>
                                        <p:strVal val="true"/>
                                      </p:to>
                                    </p:set>
                                  </p:childTnLst>
                                </p:cTn>
                              </p:par>
                              <p:par>
                                <p:cTn id="86" presetID="10" presetClass="entr" presetSubtype="0" fill="hold" grpId="0" nodeType="withEffect">
                                  <p:stCondLst>
                                    <p:cond delay="1500"/>
                                  </p:stCondLst>
                                  <p:childTnLst>
                                    <p:set>
                                      <p:cBhvr>
                                        <p:cTn id="87" dur="1" fill="hold">
                                          <p:stCondLst>
                                            <p:cond delay="0"/>
                                          </p:stCondLst>
                                        </p:cTn>
                                        <p:tgtEl>
                                          <p:spTgt spid="100"/>
                                        </p:tgtEl>
                                        <p:attrNameLst>
                                          <p:attrName>style.visibility</p:attrName>
                                        </p:attrNameLst>
                                      </p:cBhvr>
                                      <p:to>
                                        <p:strVal val="visible"/>
                                      </p:to>
                                    </p:set>
                                    <p:animEffect transition="in" filter="fade">
                                      <p:cBhvr>
                                        <p:cTn id="88" dur="500"/>
                                        <p:tgtEl>
                                          <p:spTgt spid="100"/>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168"/>
                                        </p:tgtEl>
                                        <p:attrNameLst>
                                          <p:attrName>style.visibility</p:attrName>
                                        </p:attrNameLst>
                                      </p:cBhvr>
                                      <p:to>
                                        <p:strVal val="visible"/>
                                      </p:to>
                                    </p:set>
                                    <p:animEffect transition="in" filter="fade">
                                      <p:cBhvr>
                                        <p:cTn id="92" dur="500"/>
                                        <p:tgtEl>
                                          <p:spTgt spid="168"/>
                                        </p:tgtEl>
                                      </p:cBhvr>
                                    </p:animEffect>
                                  </p:childTnLst>
                                </p:cTn>
                              </p:par>
                              <p:par>
                                <p:cTn id="93" presetID="63" presetClass="path" presetSubtype="0" accel="50000" decel="50000" fill="hold" nodeType="withEffect">
                                  <p:stCondLst>
                                    <p:cond delay="0"/>
                                  </p:stCondLst>
                                  <p:childTnLst>
                                    <p:animMotion origin="layout" path="M 4.58333E-6 1.85185E-6 L 0.1802 0.00116 " pathEditMode="relative" rAng="0" ptsTypes="AA">
                                      <p:cBhvr>
                                        <p:cTn id="94" dur="1000" fill="hold"/>
                                        <p:tgtEl>
                                          <p:spTgt spid="168"/>
                                        </p:tgtEl>
                                        <p:attrNameLst>
                                          <p:attrName>ppt_x</p:attrName>
                                          <p:attrName>ppt_y</p:attrName>
                                        </p:attrNameLst>
                                      </p:cBhvr>
                                      <p:rCtr x="9010" y="46"/>
                                    </p:animMotion>
                                  </p:childTnLst>
                                </p:cTn>
                              </p:par>
                              <p:par>
                                <p:cTn id="95" presetID="1" presetClass="exit" presetSubtype="0" fill="hold" grpId="1" nodeType="withEffect">
                                  <p:stCondLst>
                                    <p:cond delay="500"/>
                                  </p:stCondLst>
                                  <p:childTnLst>
                                    <p:set>
                                      <p:cBhvr>
                                        <p:cTn id="96" dur="1" fill="hold">
                                          <p:stCondLst>
                                            <p:cond delay="0"/>
                                          </p:stCondLst>
                                        </p:cTn>
                                        <p:tgtEl>
                                          <p:spTgt spid="200"/>
                                        </p:tgtEl>
                                        <p:attrNameLst>
                                          <p:attrName>style.visibility</p:attrName>
                                        </p:attrNameLst>
                                      </p:cBhvr>
                                      <p:to>
                                        <p:strVal val="hidden"/>
                                      </p:to>
                                    </p:set>
                                  </p:childTnLst>
                                </p:cTn>
                              </p:par>
                            </p:childTnLst>
                          </p:cTn>
                        </p:par>
                        <p:par>
                          <p:cTn id="97" fill="hold">
                            <p:stCondLst>
                              <p:cond delay="3500"/>
                            </p:stCondLst>
                            <p:childTnLst>
                              <p:par>
                                <p:cTn id="98" presetID="53" presetClass="entr" presetSubtype="16" fill="hold" nodeType="afterEffect">
                                  <p:stCondLst>
                                    <p:cond delay="0"/>
                                  </p:stCondLst>
                                  <p:childTnLst>
                                    <p:set>
                                      <p:cBhvr>
                                        <p:cTn id="99" dur="1" fill="hold">
                                          <p:stCondLst>
                                            <p:cond delay="0"/>
                                          </p:stCondLst>
                                        </p:cTn>
                                        <p:tgtEl>
                                          <p:spTgt spid="196"/>
                                        </p:tgtEl>
                                        <p:attrNameLst>
                                          <p:attrName>style.visibility</p:attrName>
                                        </p:attrNameLst>
                                      </p:cBhvr>
                                      <p:to>
                                        <p:strVal val="visible"/>
                                      </p:to>
                                    </p:set>
                                    <p:anim calcmode="lin" valueType="num">
                                      <p:cBhvr>
                                        <p:cTn id="100" dur="500" fill="hold"/>
                                        <p:tgtEl>
                                          <p:spTgt spid="196"/>
                                        </p:tgtEl>
                                        <p:attrNameLst>
                                          <p:attrName>ppt_w</p:attrName>
                                        </p:attrNameLst>
                                      </p:cBhvr>
                                      <p:tavLst>
                                        <p:tav tm="0">
                                          <p:val>
                                            <p:fltVal val="0"/>
                                          </p:val>
                                        </p:tav>
                                        <p:tav tm="100000">
                                          <p:val>
                                            <p:strVal val="#ppt_w"/>
                                          </p:val>
                                        </p:tav>
                                      </p:tavLst>
                                    </p:anim>
                                    <p:anim calcmode="lin" valueType="num">
                                      <p:cBhvr>
                                        <p:cTn id="101" dur="500" fill="hold"/>
                                        <p:tgtEl>
                                          <p:spTgt spid="196"/>
                                        </p:tgtEl>
                                        <p:attrNameLst>
                                          <p:attrName>ppt_h</p:attrName>
                                        </p:attrNameLst>
                                      </p:cBhvr>
                                      <p:tavLst>
                                        <p:tav tm="0">
                                          <p:val>
                                            <p:fltVal val="0"/>
                                          </p:val>
                                        </p:tav>
                                        <p:tav tm="100000">
                                          <p:val>
                                            <p:strVal val="#ppt_h"/>
                                          </p:val>
                                        </p:tav>
                                      </p:tavLst>
                                    </p:anim>
                                    <p:animEffect transition="in" filter="fade">
                                      <p:cBhvr>
                                        <p:cTn id="102" dur="500"/>
                                        <p:tgtEl>
                                          <p:spTgt spid="196"/>
                                        </p:tgtEl>
                                      </p:cBhvr>
                                    </p:animEffect>
                                  </p:childTnLst>
                                </p:cTn>
                              </p:par>
                            </p:childTnLst>
                          </p:cTn>
                        </p:par>
                        <p:par>
                          <p:cTn id="103" fill="hold">
                            <p:stCondLst>
                              <p:cond delay="4000"/>
                            </p:stCondLst>
                            <p:childTnLst>
                              <p:par>
                                <p:cTn id="104" presetID="63" presetClass="path" presetSubtype="0" accel="50000" decel="50000" fill="hold" nodeType="afterEffect">
                                  <p:stCondLst>
                                    <p:cond delay="0"/>
                                  </p:stCondLst>
                                  <p:childTnLst>
                                    <p:animMotion origin="layout" path="M 4.58333E-6 1.85185E-6 L 0.17382 0.00116 " pathEditMode="relative" rAng="0" ptsTypes="AA">
                                      <p:cBhvr>
                                        <p:cTn id="105" dur="1000" fill="hold"/>
                                        <p:tgtEl>
                                          <p:spTgt spid="196"/>
                                        </p:tgtEl>
                                        <p:attrNameLst>
                                          <p:attrName>ppt_x</p:attrName>
                                          <p:attrName>ppt_y</p:attrName>
                                        </p:attrNameLst>
                                      </p:cBhvr>
                                      <p:rCtr x="86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8" grpId="0"/>
      <p:bldP spid="188" grpId="0" animBg="1"/>
      <p:bldP spid="200" grpId="0" animBg="1"/>
      <p:bldP spid="200" grpId="1" animBg="1"/>
      <p:bldP spid="206" grpId="0"/>
      <p:bldP spid="96" grpId="0" animBg="1"/>
      <p:bldP spid="97" grpId="0" animBg="1"/>
      <p:bldP spid="98" grpId="0" animBg="1"/>
      <p:bldP spid="99" grpId="0"/>
      <p:bldP spid="1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Customer stories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sp>
        <p:nvSpPr>
          <p:cNvPr id="99" name="Hexagon 98">
            <a:extLst>
              <a:ext uri="{FF2B5EF4-FFF2-40B4-BE49-F238E27FC236}">
                <a16:creationId xmlns:a16="http://schemas.microsoft.com/office/drawing/2014/main" id="{B137AF26-29E6-4E26-BDEC-67DBFCE25FB2}"/>
              </a:ext>
            </a:extLst>
          </p:cNvPr>
          <p:cNvSpPr/>
          <p:nvPr/>
        </p:nvSpPr>
        <p:spPr bwMode="auto">
          <a:xfrm>
            <a:off x="5264324"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499085" y="3936561"/>
            <a:ext cx="1155817"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854831" y="3398604"/>
            <a:ext cx="444324" cy="38915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10448784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Xerox </a:t>
            </a:r>
            <a:r>
              <a:rPr lang="en-US" b="0" err="1">
                <a:solidFill>
                  <a:srgbClr val="000000"/>
                </a:solidFill>
                <a:latin typeface="Segoe UI Light" panose="020B0502040204020203" pitchFamily="34" charset="0"/>
                <a:cs typeface="Segoe UI Light" panose="020B0502040204020203" pitchFamily="34" charset="0"/>
              </a:rPr>
              <a:t>Docushare</a:t>
            </a:r>
            <a:r>
              <a:rPr lang="en-US" b="0">
                <a:solidFill>
                  <a:srgbClr val="000000"/>
                </a:solidFill>
                <a:latin typeface="Segoe UI Light" panose="020B0502040204020203" pitchFamily="34" charset="0"/>
                <a:cs typeface="Segoe UI Light" panose="020B0502040204020203" pitchFamily="34" charset="0"/>
              </a:rPr>
              <a:t> Flex—</a:t>
            </a:r>
            <a:r>
              <a:rPr lang="en-US" b="0">
                <a:solidFill>
                  <a:srgbClr val="0078D4"/>
                </a:solidFill>
                <a:latin typeface="Selawik Semibold" panose="020B0702040204020203" pitchFamily="34" charset="0"/>
                <a:cs typeface="Segoe UI Light" panose="020B0502040204020203" pitchFamily="34" charset="0"/>
              </a:rPr>
              <a:t>Before</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5A5CCB-9A89-4757-B5EA-670B2AFF3821}"/>
              </a:ext>
            </a:extLst>
          </p:cNvPr>
          <p:cNvGrpSpPr/>
          <p:nvPr/>
        </p:nvGrpSpPr>
        <p:grpSpPr>
          <a:xfrm>
            <a:off x="588263" y="1282184"/>
            <a:ext cx="3475734" cy="4770327"/>
            <a:chOff x="588263" y="1225034"/>
            <a:chExt cx="3475734" cy="4770327"/>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873494"/>
              <a:ext cx="3307462" cy="16312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Each customer instance assigned to dedicated Java and Postgres VMs</a:t>
              </a:r>
            </a:p>
            <a:p>
              <a:pPr marL="27432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Set of backing services for authentication, file sharing, common data sources</a:t>
              </a:r>
            </a:p>
          </p:txBody>
        </p:sp>
        <p:sp>
          <p:nvSpPr>
            <p:cNvPr id="2" name="Rectangle 1">
              <a:extLst>
                <a:ext uri="{FF2B5EF4-FFF2-40B4-BE49-F238E27FC236}">
                  <a16:creationId xmlns:a16="http://schemas.microsoft.com/office/drawing/2014/main" id="{31819B71-5DE6-42DD-BE79-6086978A6BF2}"/>
                </a:ext>
              </a:extLst>
            </p:cNvPr>
            <p:cNvSpPr/>
            <p:nvPr/>
          </p:nvSpPr>
          <p:spPr>
            <a:xfrm>
              <a:off x="588263" y="1225034"/>
              <a:ext cx="3475734" cy="584775"/>
            </a:xfrm>
            <a:prstGeom prst="rect">
              <a:avLst/>
            </a:prstGeom>
          </p:spPr>
          <p:txBody>
            <a:bodyPr wrap="square">
              <a:spAutoFit/>
            </a:bodyPr>
            <a:lstStyle/>
            <a:p>
              <a:pPr lvl="0">
                <a:spcAft>
                  <a:spcPts val="600"/>
                </a:spcAft>
                <a:defRPr/>
              </a:pPr>
              <a:r>
                <a:rPr lang="en-US" sz="1600">
                  <a:ln w="3175">
                    <a:noFill/>
                  </a:ln>
                  <a:solidFill>
                    <a:srgbClr val="000000"/>
                  </a:solidFill>
                  <a:latin typeface="Segoe UI Semibold"/>
                  <a:cs typeface="Segoe UI" pitchFamily="34" charset="0"/>
                </a:rPr>
                <a:t>Typical 3-tier architecture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using VMs</a:t>
              </a:r>
            </a:p>
          </p:txBody>
        </p:sp>
        <p:sp>
          <p:nvSpPr>
            <p:cNvPr id="111" name="Rectangle 110">
              <a:extLst>
                <a:ext uri="{FF2B5EF4-FFF2-40B4-BE49-F238E27FC236}">
                  <a16:creationId xmlns:a16="http://schemas.microsoft.com/office/drawing/2014/main" id="{D2A2A984-AF04-46B5-8031-180B98DB5906}"/>
                </a:ext>
              </a:extLst>
            </p:cNvPr>
            <p:cNvSpPr/>
            <p:nvPr/>
          </p:nvSpPr>
          <p:spPr>
            <a:xfrm>
              <a:off x="588280" y="4425701"/>
              <a:ext cx="3307445" cy="1569660"/>
            </a:xfrm>
            <a:prstGeom prst="rect">
              <a:avLst/>
            </a:prstGeom>
          </p:spPr>
          <p:txBody>
            <a:bodyPr wrap="square">
              <a:spAutoFit/>
            </a:bodyPr>
            <a:lstStyle/>
            <a:p>
              <a:pPr>
                <a:spcAft>
                  <a:spcPts val="600"/>
                </a:spcAft>
                <a:defRPr/>
              </a:pPr>
              <a:r>
                <a:rPr lang="en-US" sz="1600">
                  <a:ln w="3175">
                    <a:noFill/>
                  </a:ln>
                  <a:solidFill>
                    <a:srgbClr val="000000"/>
                  </a:solidFill>
                  <a:latin typeface="Segoe UI Semibold"/>
                  <a:cs typeface="Segoe UI" pitchFamily="34" charset="0"/>
                </a:rPr>
                <a:t>Problem: </a:t>
              </a:r>
              <a:r>
                <a:rPr lang="en-US" sz="1600">
                  <a:solidFill>
                    <a:srgbClr val="000000"/>
                  </a:solidFill>
                  <a:latin typeface="Segoe UI" panose="020B0502040204020203" pitchFamily="34" charset="0"/>
                </a:rPr>
                <a:t>Due to overhead and management burden of VMs, adding a new customer takes 24 hours, slowing down customer onboarding through sales and partner network</a:t>
              </a:r>
            </a:p>
          </p:txBody>
        </p:sp>
      </p:grpSp>
      <p:grpSp>
        <p:nvGrpSpPr>
          <p:cNvPr id="12" name="Group 11">
            <a:extLst>
              <a:ext uri="{FF2B5EF4-FFF2-40B4-BE49-F238E27FC236}">
                <a16:creationId xmlns:a16="http://schemas.microsoft.com/office/drawing/2014/main" id="{994BA5B4-A3EB-455D-B897-034761C2611D}"/>
              </a:ext>
            </a:extLst>
          </p:cNvPr>
          <p:cNvGrpSpPr/>
          <p:nvPr/>
        </p:nvGrpSpPr>
        <p:grpSpPr>
          <a:xfrm>
            <a:off x="5745527" y="1132037"/>
            <a:ext cx="4764947" cy="5524268"/>
            <a:chOff x="5478010" y="1027534"/>
            <a:chExt cx="4764947" cy="5524268"/>
          </a:xfrm>
        </p:grpSpPr>
        <p:grpSp>
          <p:nvGrpSpPr>
            <p:cNvPr id="6" name="Group 5">
              <a:extLst>
                <a:ext uri="{FF2B5EF4-FFF2-40B4-BE49-F238E27FC236}">
                  <a16:creationId xmlns:a16="http://schemas.microsoft.com/office/drawing/2014/main" id="{7A7B6295-85B0-432A-87D9-06A6C1991D88}"/>
                </a:ext>
              </a:extLst>
            </p:cNvPr>
            <p:cNvGrpSpPr/>
            <p:nvPr/>
          </p:nvGrpSpPr>
          <p:grpSpPr>
            <a:xfrm>
              <a:off x="5676900" y="2221286"/>
              <a:ext cx="1323975" cy="2750764"/>
              <a:chOff x="5019675" y="2297486"/>
              <a:chExt cx="1323975" cy="2750764"/>
            </a:xfrm>
          </p:grpSpPr>
          <p:sp>
            <p:nvSpPr>
              <p:cNvPr id="112" name="Rectangle: Rounded Corners 111">
                <a:extLst>
                  <a:ext uri="{FF2B5EF4-FFF2-40B4-BE49-F238E27FC236}">
                    <a16:creationId xmlns:a16="http://schemas.microsoft.com/office/drawing/2014/main" id="{85D8EE7C-2E7B-4C89-8944-2572A07310AE}"/>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61AE414-56D7-4FC1-B866-E6C4D7274522}"/>
                  </a:ext>
                </a:extLst>
              </p:cNvPr>
              <p:cNvGrpSpPr/>
              <p:nvPr/>
            </p:nvGrpSpPr>
            <p:grpSpPr>
              <a:xfrm>
                <a:off x="5270182" y="3806246"/>
                <a:ext cx="822960" cy="1026717"/>
                <a:chOff x="5250751" y="3806246"/>
                <a:chExt cx="822960" cy="1026717"/>
              </a:xfrm>
            </p:grpSpPr>
            <p:pic>
              <p:nvPicPr>
                <p:cNvPr id="3074" name="Picture 2" descr="Image result for postgres icon png black">
                  <a:extLst>
                    <a:ext uri="{FF2B5EF4-FFF2-40B4-BE49-F238E27FC236}">
                      <a16:creationId xmlns:a16="http://schemas.microsoft.com/office/drawing/2014/main" id="{60774098-1C15-414B-8DBA-E1449E97631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D94A4A75-7811-4067-BEE4-6729ACE2929F}"/>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B0636469-1003-49F9-BE95-FB15076C600C}"/>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08050490-E8A4-4E93-94C8-C36BF5F197D1}"/>
                  </a:ext>
                </a:extLst>
              </p:cNvPr>
              <p:cNvGrpSpPr/>
              <p:nvPr/>
            </p:nvGrpSpPr>
            <p:grpSpPr>
              <a:xfrm>
                <a:off x="5270182" y="2644196"/>
                <a:ext cx="822960" cy="1026717"/>
                <a:chOff x="6393751" y="986846"/>
                <a:chExt cx="822960" cy="1026717"/>
              </a:xfrm>
            </p:grpSpPr>
            <p:grpSp>
              <p:nvGrpSpPr>
                <p:cNvPr id="117" name="Graphic 4">
                  <a:extLst>
                    <a:ext uri="{FF2B5EF4-FFF2-40B4-BE49-F238E27FC236}">
                      <a16:creationId xmlns:a16="http://schemas.microsoft.com/office/drawing/2014/main" id="{ECB62FC9-6D8A-4AF0-AFD6-C80805225E8A}"/>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AA1BE2AB-9E44-4C6D-9104-C809E2D81B06}"/>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9466DB-0986-46CA-AB9A-D4CC33064366}"/>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35C96E-751D-409A-BB4C-60BB108029E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9EB221F-EFC4-4DFD-93EB-9C154B94EEBF}"/>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FD25B0-BA16-49CF-B613-B8BA16BD6694}"/>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5E0D8A0-20BD-43E9-AF2D-A55698D1375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7E25D2D-65BD-40D3-B530-420C0A6DB45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BB1173F-8DAC-4DB3-A48B-064219CAD5E5}"/>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FE154F4-857D-4FE4-8B86-48760689B5A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8B3DDA7-74F8-4CED-9DAC-E48C0D5AD6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4C65B4BA-9642-4D96-B754-7001C869A58C}"/>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1" name="Rectangle: Rounded Corners 130">
                  <a:extLst>
                    <a:ext uri="{FF2B5EF4-FFF2-40B4-BE49-F238E27FC236}">
                      <a16:creationId xmlns:a16="http://schemas.microsoft.com/office/drawing/2014/main" id="{25C70C76-0877-4508-AB2F-5E00CC545D05}"/>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2" name="Title 1">
                <a:extLst>
                  <a:ext uri="{FF2B5EF4-FFF2-40B4-BE49-F238E27FC236}">
                    <a16:creationId xmlns:a16="http://schemas.microsoft.com/office/drawing/2014/main" id="{4070A6B0-C5A5-4C26-B95F-FB793775749A}"/>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33" name="Group 132">
              <a:extLst>
                <a:ext uri="{FF2B5EF4-FFF2-40B4-BE49-F238E27FC236}">
                  <a16:creationId xmlns:a16="http://schemas.microsoft.com/office/drawing/2014/main" id="{0D1E11AD-CA13-4FFB-81CB-DBCD540BD141}"/>
                </a:ext>
              </a:extLst>
            </p:cNvPr>
            <p:cNvGrpSpPr/>
            <p:nvPr/>
          </p:nvGrpSpPr>
          <p:grpSpPr>
            <a:xfrm>
              <a:off x="7200900" y="2221286"/>
              <a:ext cx="1323975" cy="2750764"/>
              <a:chOff x="5019675" y="2297486"/>
              <a:chExt cx="1323975" cy="2750764"/>
            </a:xfrm>
          </p:grpSpPr>
          <p:sp>
            <p:nvSpPr>
              <p:cNvPr id="134" name="Rectangle: Rounded Corners 133">
                <a:extLst>
                  <a:ext uri="{FF2B5EF4-FFF2-40B4-BE49-F238E27FC236}">
                    <a16:creationId xmlns:a16="http://schemas.microsoft.com/office/drawing/2014/main" id="{63E32E6A-6247-4418-9504-E94C4748009B}"/>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5" name="Group 134">
                <a:extLst>
                  <a:ext uri="{FF2B5EF4-FFF2-40B4-BE49-F238E27FC236}">
                    <a16:creationId xmlns:a16="http://schemas.microsoft.com/office/drawing/2014/main" id="{4CB71278-D6BB-46B7-B3F7-EB7012EBB751}"/>
                  </a:ext>
                </a:extLst>
              </p:cNvPr>
              <p:cNvGrpSpPr/>
              <p:nvPr/>
            </p:nvGrpSpPr>
            <p:grpSpPr>
              <a:xfrm>
                <a:off x="5270182" y="3806246"/>
                <a:ext cx="822960" cy="1026717"/>
                <a:chOff x="5250751" y="3806246"/>
                <a:chExt cx="822960" cy="1026717"/>
              </a:xfrm>
            </p:grpSpPr>
            <p:pic>
              <p:nvPicPr>
                <p:cNvPr id="151" name="Picture 2" descr="Image result for postgres icon png black">
                  <a:extLst>
                    <a:ext uri="{FF2B5EF4-FFF2-40B4-BE49-F238E27FC236}">
                      <a16:creationId xmlns:a16="http://schemas.microsoft.com/office/drawing/2014/main" id="{AE49D59D-6642-4BCC-A198-8A562ED32DA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52" name="Title 1">
                  <a:extLst>
                    <a:ext uri="{FF2B5EF4-FFF2-40B4-BE49-F238E27FC236}">
                      <a16:creationId xmlns:a16="http://schemas.microsoft.com/office/drawing/2014/main" id="{1FD72944-B5F0-46CC-B6D3-0EC6A94CBC19}"/>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53" name="Rectangle: Rounded Corners 152">
                  <a:extLst>
                    <a:ext uri="{FF2B5EF4-FFF2-40B4-BE49-F238E27FC236}">
                      <a16:creationId xmlns:a16="http://schemas.microsoft.com/office/drawing/2014/main" id="{178AAAEC-3DB3-45A7-A5A6-B3D524D6A35B}"/>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36" name="Group 135">
                <a:extLst>
                  <a:ext uri="{FF2B5EF4-FFF2-40B4-BE49-F238E27FC236}">
                    <a16:creationId xmlns:a16="http://schemas.microsoft.com/office/drawing/2014/main" id="{279FF677-CACA-43AC-A1AE-60E4CA2B1189}"/>
                  </a:ext>
                </a:extLst>
              </p:cNvPr>
              <p:cNvGrpSpPr/>
              <p:nvPr/>
            </p:nvGrpSpPr>
            <p:grpSpPr>
              <a:xfrm>
                <a:off x="5270182" y="2644196"/>
                <a:ext cx="822960" cy="1026717"/>
                <a:chOff x="6393751" y="986846"/>
                <a:chExt cx="822960" cy="1026717"/>
              </a:xfrm>
            </p:grpSpPr>
            <p:grpSp>
              <p:nvGrpSpPr>
                <p:cNvPr id="138" name="Graphic 4">
                  <a:extLst>
                    <a:ext uri="{FF2B5EF4-FFF2-40B4-BE49-F238E27FC236}">
                      <a16:creationId xmlns:a16="http://schemas.microsoft.com/office/drawing/2014/main" id="{51DDEDA4-6A0A-496D-B097-ED6F13FC7F30}"/>
                    </a:ext>
                  </a:extLst>
                </p:cNvPr>
                <p:cNvGrpSpPr/>
                <p:nvPr/>
              </p:nvGrpSpPr>
              <p:grpSpPr>
                <a:xfrm>
                  <a:off x="6575055" y="1297590"/>
                  <a:ext cx="460352" cy="608986"/>
                  <a:chOff x="7815262" y="2024062"/>
                  <a:chExt cx="2124075" cy="2809875"/>
                </a:xfrm>
                <a:solidFill>
                  <a:srgbClr val="000000"/>
                </a:solidFill>
              </p:grpSpPr>
              <p:sp>
                <p:nvSpPr>
                  <p:cNvPr id="141" name="Freeform: Shape 140">
                    <a:extLst>
                      <a:ext uri="{FF2B5EF4-FFF2-40B4-BE49-F238E27FC236}">
                        <a16:creationId xmlns:a16="http://schemas.microsoft.com/office/drawing/2014/main" id="{7B41FCF8-7A76-4E8F-AE13-114A774634A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869CD6-48CF-42CC-AEAF-43E35C58A49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1ABBE16-30F3-4E36-B95D-2CBE8612D0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7725A9A-2090-4A2D-84FF-2956EE877D50}"/>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20ED288-E825-414F-9A6F-FBF60523AD3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6527ABF-87C3-4FC9-BEA7-DA0EA97323A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47CA27-3B15-40AE-AA70-9143E26569F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D1352F5-2332-466B-9E43-75AE772F1C8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1A0ACC2-A76D-46E9-AEE8-850994E1A18F}"/>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DE081FD-41B1-433E-A362-A3DBBD5D92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9" name="Title 1">
                  <a:extLst>
                    <a:ext uri="{FF2B5EF4-FFF2-40B4-BE49-F238E27FC236}">
                      <a16:creationId xmlns:a16="http://schemas.microsoft.com/office/drawing/2014/main" id="{BFDA2376-B5BF-4E43-B50D-2B10FE4EF05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0" name="Rectangle: Rounded Corners 139">
                  <a:extLst>
                    <a:ext uri="{FF2B5EF4-FFF2-40B4-BE49-F238E27FC236}">
                      <a16:creationId xmlns:a16="http://schemas.microsoft.com/office/drawing/2014/main" id="{B0355A99-1B54-4DAA-986B-F0106B43D8BE}"/>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7" name="Title 1">
                <a:extLst>
                  <a:ext uri="{FF2B5EF4-FFF2-40B4-BE49-F238E27FC236}">
                    <a16:creationId xmlns:a16="http://schemas.microsoft.com/office/drawing/2014/main" id="{44C4DF3C-D4C1-4AB6-AEA1-975B87810EF2}"/>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4" name="Group 153">
              <a:extLst>
                <a:ext uri="{FF2B5EF4-FFF2-40B4-BE49-F238E27FC236}">
                  <a16:creationId xmlns:a16="http://schemas.microsoft.com/office/drawing/2014/main" id="{49B0F8B5-BA44-4432-8BB0-90E3429E7732}"/>
                </a:ext>
              </a:extLst>
            </p:cNvPr>
            <p:cNvGrpSpPr/>
            <p:nvPr/>
          </p:nvGrpSpPr>
          <p:grpSpPr>
            <a:xfrm>
              <a:off x="8724900" y="2221286"/>
              <a:ext cx="1323975" cy="2750764"/>
              <a:chOff x="5019675" y="2297486"/>
              <a:chExt cx="1323975" cy="2750764"/>
            </a:xfrm>
          </p:grpSpPr>
          <p:sp>
            <p:nvSpPr>
              <p:cNvPr id="155" name="Rectangle: Rounded Corners 154">
                <a:extLst>
                  <a:ext uri="{FF2B5EF4-FFF2-40B4-BE49-F238E27FC236}">
                    <a16:creationId xmlns:a16="http://schemas.microsoft.com/office/drawing/2014/main" id="{A8648C3C-8EC7-49B5-A06D-FE11EFC1FBC3}"/>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6" name="Group 155">
                <a:extLst>
                  <a:ext uri="{FF2B5EF4-FFF2-40B4-BE49-F238E27FC236}">
                    <a16:creationId xmlns:a16="http://schemas.microsoft.com/office/drawing/2014/main" id="{D619B812-93F7-4FF0-9902-76E2AEE854C4}"/>
                  </a:ext>
                </a:extLst>
              </p:cNvPr>
              <p:cNvGrpSpPr/>
              <p:nvPr/>
            </p:nvGrpSpPr>
            <p:grpSpPr>
              <a:xfrm>
                <a:off x="5270182" y="3806246"/>
                <a:ext cx="822960" cy="1026717"/>
                <a:chOff x="5250751" y="3806246"/>
                <a:chExt cx="822960" cy="1026717"/>
              </a:xfrm>
            </p:grpSpPr>
            <p:pic>
              <p:nvPicPr>
                <p:cNvPr id="172" name="Picture 2" descr="Image result for postgres icon png black">
                  <a:extLst>
                    <a:ext uri="{FF2B5EF4-FFF2-40B4-BE49-F238E27FC236}">
                      <a16:creationId xmlns:a16="http://schemas.microsoft.com/office/drawing/2014/main" id="{B9B0A70B-C52B-4997-A92F-86EC1E6E003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73" name="Title 1">
                  <a:extLst>
                    <a:ext uri="{FF2B5EF4-FFF2-40B4-BE49-F238E27FC236}">
                      <a16:creationId xmlns:a16="http://schemas.microsoft.com/office/drawing/2014/main" id="{D621E06E-7AED-47DF-AF1A-D578F1B3626E}"/>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4" name="Rectangle: Rounded Corners 173">
                  <a:extLst>
                    <a:ext uri="{FF2B5EF4-FFF2-40B4-BE49-F238E27FC236}">
                      <a16:creationId xmlns:a16="http://schemas.microsoft.com/office/drawing/2014/main" id="{5F0F2858-A054-45E1-B25D-3AB97B261DD4}"/>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57" name="Group 156">
                <a:extLst>
                  <a:ext uri="{FF2B5EF4-FFF2-40B4-BE49-F238E27FC236}">
                    <a16:creationId xmlns:a16="http://schemas.microsoft.com/office/drawing/2014/main" id="{AC4AACD3-C256-4012-B754-586DCFD3D755}"/>
                  </a:ext>
                </a:extLst>
              </p:cNvPr>
              <p:cNvGrpSpPr/>
              <p:nvPr/>
            </p:nvGrpSpPr>
            <p:grpSpPr>
              <a:xfrm>
                <a:off x="5270182" y="2644196"/>
                <a:ext cx="822960" cy="1026717"/>
                <a:chOff x="6393751" y="986846"/>
                <a:chExt cx="822960" cy="1026717"/>
              </a:xfrm>
            </p:grpSpPr>
            <p:grpSp>
              <p:nvGrpSpPr>
                <p:cNvPr id="159" name="Graphic 4">
                  <a:extLst>
                    <a:ext uri="{FF2B5EF4-FFF2-40B4-BE49-F238E27FC236}">
                      <a16:creationId xmlns:a16="http://schemas.microsoft.com/office/drawing/2014/main" id="{86437285-E51E-418F-8C04-E685ABD0D943}"/>
                    </a:ext>
                  </a:extLst>
                </p:cNvPr>
                <p:cNvGrpSpPr/>
                <p:nvPr/>
              </p:nvGrpSpPr>
              <p:grpSpPr>
                <a:xfrm>
                  <a:off x="6575055" y="1297590"/>
                  <a:ext cx="460352" cy="608986"/>
                  <a:chOff x="7815262" y="2024062"/>
                  <a:chExt cx="2124075" cy="2809875"/>
                </a:xfrm>
                <a:solidFill>
                  <a:srgbClr val="000000"/>
                </a:solidFill>
              </p:grpSpPr>
              <p:sp>
                <p:nvSpPr>
                  <p:cNvPr id="162" name="Freeform: Shape 161">
                    <a:extLst>
                      <a:ext uri="{FF2B5EF4-FFF2-40B4-BE49-F238E27FC236}">
                        <a16:creationId xmlns:a16="http://schemas.microsoft.com/office/drawing/2014/main" id="{33562485-A412-4144-B50C-7D2CC554E6F2}"/>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AB1C89-5560-44BF-826A-FF4804960D3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06118EA-399A-4DCC-9383-E42CE76A9B5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453525F-6E6B-410A-B13C-6D9092FE034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E730DF-61D5-464F-9677-9E29C276EBD2}"/>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10C6C5-F142-4505-A98E-83728EDA5A8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D8ED802-6353-4537-B1CB-DEE18F0E0336}"/>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F6CD870-D318-4911-8F9C-0585B0DBC72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F8E49C8-9D34-411F-8419-BE292A865815}"/>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A3C3B17-BBDE-43F3-9999-786E8BFD031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60" name="Title 1">
                  <a:extLst>
                    <a:ext uri="{FF2B5EF4-FFF2-40B4-BE49-F238E27FC236}">
                      <a16:creationId xmlns:a16="http://schemas.microsoft.com/office/drawing/2014/main" id="{27C4DE55-E91F-4EF2-840D-B100F45B5B66}"/>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61" name="Rectangle: Rounded Corners 160">
                  <a:extLst>
                    <a:ext uri="{FF2B5EF4-FFF2-40B4-BE49-F238E27FC236}">
                      <a16:creationId xmlns:a16="http://schemas.microsoft.com/office/drawing/2014/main" id="{7C199B20-F53F-4A79-8169-9862AA50CCF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58" name="Title 1">
                <a:extLst>
                  <a:ext uri="{FF2B5EF4-FFF2-40B4-BE49-F238E27FC236}">
                    <a16:creationId xmlns:a16="http://schemas.microsoft.com/office/drawing/2014/main" id="{C0D360CE-53C6-4A35-A866-77589F9B6BE6}"/>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75" name="Title 1">
              <a:extLst>
                <a:ext uri="{FF2B5EF4-FFF2-40B4-BE49-F238E27FC236}">
                  <a16:creationId xmlns:a16="http://schemas.microsoft.com/office/drawing/2014/main" id="{7D0E1AFD-2448-4888-A0E8-40E4D6B46F67}"/>
                </a:ext>
              </a:extLst>
            </p:cNvPr>
            <p:cNvSpPr txBox="1">
              <a:spLocks/>
            </p:cNvSpPr>
            <p:nvPr/>
          </p:nvSpPr>
          <p:spPr>
            <a:xfrm>
              <a:off x="5478010" y="1811738"/>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Virtual Machines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F7184369-6775-4243-B833-3904DD44F8B9}"/>
                </a:ext>
              </a:extLst>
            </p:cNvPr>
            <p:cNvSpPr/>
            <p:nvPr/>
          </p:nvSpPr>
          <p:spPr bwMode="auto">
            <a:xfrm>
              <a:off x="5478010" y="2013358"/>
              <a:ext cx="4764947" cy="322976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85B7B040-9486-4A0E-BA33-54AFE04FCDEF}"/>
                </a:ext>
              </a:extLst>
            </p:cNvPr>
            <p:cNvGrpSpPr/>
            <p:nvPr/>
          </p:nvGrpSpPr>
          <p:grpSpPr>
            <a:xfrm>
              <a:off x="6141439" y="5495903"/>
              <a:ext cx="3438089" cy="1055899"/>
              <a:chOff x="5546520" y="5529459"/>
              <a:chExt cx="3438089" cy="1055899"/>
            </a:xfrm>
          </p:grpSpPr>
          <p:sp>
            <p:nvSpPr>
              <p:cNvPr id="177" name="Title 1">
                <a:extLst>
                  <a:ext uri="{FF2B5EF4-FFF2-40B4-BE49-F238E27FC236}">
                    <a16:creationId xmlns:a16="http://schemas.microsoft.com/office/drawing/2014/main" id="{59499480-1F84-40B2-9618-09E118281ECE}"/>
                  </a:ext>
                </a:extLst>
              </p:cNvPr>
              <p:cNvSpPr txBox="1">
                <a:spLocks/>
              </p:cNvSpPr>
              <p:nvPr/>
            </p:nvSpPr>
            <p:spPr>
              <a:xfrm>
                <a:off x="5546520" y="5529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05BF949F-E753-41EA-ACA1-2F0D41F1331E}"/>
                  </a:ext>
                </a:extLst>
              </p:cNvPr>
              <p:cNvSpPr/>
              <p:nvPr/>
            </p:nvSpPr>
            <p:spPr bwMode="auto">
              <a:xfrm>
                <a:off x="5546520" y="5731079"/>
                <a:ext cx="3438089"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76C60B46-2A62-43D6-923A-E8DB3F8D1668}"/>
                  </a:ext>
                </a:extLst>
              </p:cNvPr>
              <p:cNvGrpSpPr/>
              <p:nvPr/>
            </p:nvGrpSpPr>
            <p:grpSpPr>
              <a:xfrm>
                <a:off x="5909025" y="5896100"/>
                <a:ext cx="2713079" cy="524237"/>
                <a:chOff x="5790362" y="5896100"/>
                <a:chExt cx="2713079" cy="524237"/>
              </a:xfrm>
            </p:grpSpPr>
            <p:grpSp>
              <p:nvGrpSpPr>
                <p:cNvPr id="7" name="Group 6">
                  <a:extLst>
                    <a:ext uri="{FF2B5EF4-FFF2-40B4-BE49-F238E27FC236}">
                      <a16:creationId xmlns:a16="http://schemas.microsoft.com/office/drawing/2014/main" id="{B41A86BE-029B-47F1-89FA-FA2AAF86235D}"/>
                    </a:ext>
                  </a:extLst>
                </p:cNvPr>
                <p:cNvGrpSpPr/>
                <p:nvPr/>
              </p:nvGrpSpPr>
              <p:grpSpPr>
                <a:xfrm>
                  <a:off x="5790362" y="5896100"/>
                  <a:ext cx="755648" cy="524237"/>
                  <a:chOff x="5790362" y="5905404"/>
                  <a:chExt cx="755648" cy="524237"/>
                </a:xfrm>
              </p:grpSpPr>
              <p:sp>
                <p:nvSpPr>
                  <p:cNvPr id="179" name="Database_EFC7" title="Icon of a cylinder">
                    <a:extLst>
                      <a:ext uri="{FF2B5EF4-FFF2-40B4-BE49-F238E27FC236}">
                        <a16:creationId xmlns:a16="http://schemas.microsoft.com/office/drawing/2014/main" id="{3EB9F2EF-B882-4534-9220-EE6E6CBD11D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Title 1">
                    <a:extLst>
                      <a:ext uri="{FF2B5EF4-FFF2-40B4-BE49-F238E27FC236}">
                        <a16:creationId xmlns:a16="http://schemas.microsoft.com/office/drawing/2014/main" id="{E0DA2DE5-E9FD-4B42-9C30-59707673431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796565E5-123D-447E-AB02-FA1461BEEC25}"/>
                    </a:ext>
                  </a:extLst>
                </p:cNvPr>
                <p:cNvGrpSpPr/>
                <p:nvPr/>
              </p:nvGrpSpPr>
              <p:grpSpPr>
                <a:xfrm>
                  <a:off x="6769078" y="5896100"/>
                  <a:ext cx="755648" cy="524237"/>
                  <a:chOff x="5790362" y="5905404"/>
                  <a:chExt cx="755648" cy="524237"/>
                </a:xfrm>
              </p:grpSpPr>
              <p:sp>
                <p:nvSpPr>
                  <p:cNvPr id="182" name="Database_EFC7" title="Icon of a cylinder">
                    <a:extLst>
                      <a:ext uri="{FF2B5EF4-FFF2-40B4-BE49-F238E27FC236}">
                        <a16:creationId xmlns:a16="http://schemas.microsoft.com/office/drawing/2014/main" id="{337ACA6E-D096-408E-9167-0ED9475DE7FA}"/>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Title 1">
                    <a:extLst>
                      <a:ext uri="{FF2B5EF4-FFF2-40B4-BE49-F238E27FC236}">
                        <a16:creationId xmlns:a16="http://schemas.microsoft.com/office/drawing/2014/main" id="{BB01DE9D-0510-46FA-99FF-DE6514DD1E5B}"/>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4" name="Group 183">
                  <a:extLst>
                    <a:ext uri="{FF2B5EF4-FFF2-40B4-BE49-F238E27FC236}">
                      <a16:creationId xmlns:a16="http://schemas.microsoft.com/office/drawing/2014/main" id="{8E9FA365-7421-4E3D-835D-70E7FB08CAC9}"/>
                    </a:ext>
                  </a:extLst>
                </p:cNvPr>
                <p:cNvGrpSpPr/>
                <p:nvPr/>
              </p:nvGrpSpPr>
              <p:grpSpPr>
                <a:xfrm>
                  <a:off x="7747793" y="5896100"/>
                  <a:ext cx="755648" cy="524237"/>
                  <a:chOff x="5790362" y="5905404"/>
                  <a:chExt cx="755648" cy="524237"/>
                </a:xfrm>
              </p:grpSpPr>
              <p:sp>
                <p:nvSpPr>
                  <p:cNvPr id="185" name="Database_EFC7" title="Icon of a cylinder">
                    <a:extLst>
                      <a:ext uri="{FF2B5EF4-FFF2-40B4-BE49-F238E27FC236}">
                        <a16:creationId xmlns:a16="http://schemas.microsoft.com/office/drawing/2014/main" id="{B07C9C6E-8FF2-4DA4-BF35-0B3503C7D760}"/>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Title 1">
                    <a:extLst>
                      <a:ext uri="{FF2B5EF4-FFF2-40B4-BE49-F238E27FC236}">
                        <a16:creationId xmlns:a16="http://schemas.microsoft.com/office/drawing/2014/main" id="{674AA1F6-80DA-485A-8A94-CEFDB1C0E5A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grpSp>
          <p:nvGrpSpPr>
            <p:cNvPr id="10" name="Group 9">
              <a:extLst>
                <a:ext uri="{FF2B5EF4-FFF2-40B4-BE49-F238E27FC236}">
                  <a16:creationId xmlns:a16="http://schemas.microsoft.com/office/drawing/2014/main" id="{20B7FD7A-4F01-419D-B126-F1E4961553A2}"/>
                </a:ext>
              </a:extLst>
            </p:cNvPr>
            <p:cNvGrpSpPr/>
            <p:nvPr/>
          </p:nvGrpSpPr>
          <p:grpSpPr>
            <a:xfrm>
              <a:off x="7354439" y="1027534"/>
              <a:ext cx="1012088" cy="671840"/>
              <a:chOff x="7241795" y="983989"/>
              <a:chExt cx="1012088" cy="671840"/>
            </a:xfrm>
          </p:grpSpPr>
          <p:sp>
            <p:nvSpPr>
              <p:cNvPr id="189" name="globe_2" title="Icon of a sphere made of lines">
                <a:extLst>
                  <a:ext uri="{FF2B5EF4-FFF2-40B4-BE49-F238E27FC236}">
                    <a16:creationId xmlns:a16="http://schemas.microsoft.com/office/drawing/2014/main" id="{C693E140-EE76-4415-A85D-A1A4715C467D}"/>
                  </a:ext>
                </a:extLst>
              </p:cNvPr>
              <p:cNvSpPr>
                <a:spLocks noChangeAspect="1" noEditPoints="1"/>
              </p:cNvSpPr>
              <p:nvPr/>
            </p:nvSpPr>
            <p:spPr bwMode="auto">
              <a:xfrm>
                <a:off x="7515985" y="1192120"/>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Title 1">
                <a:extLst>
                  <a:ext uri="{FF2B5EF4-FFF2-40B4-BE49-F238E27FC236}">
                    <a16:creationId xmlns:a16="http://schemas.microsoft.com/office/drawing/2014/main" id="{66E57ACF-747E-4D7D-A066-D13BDD997A7F}"/>
                  </a:ext>
                </a:extLst>
              </p:cNvPr>
              <p:cNvSpPr txBox="1">
                <a:spLocks/>
              </p:cNvSpPr>
              <p:nvPr/>
            </p:nvSpPr>
            <p:spPr>
              <a:xfrm>
                <a:off x="7241795" y="98398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spTree>
    <p:extLst>
      <p:ext uri="{BB962C8B-B14F-4D97-AF65-F5344CB8AC3E}">
        <p14:creationId xmlns:p14="http://schemas.microsoft.com/office/powerpoint/2010/main" val="24822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Rounded Corners 175">
            <a:extLst>
              <a:ext uri="{FF2B5EF4-FFF2-40B4-BE49-F238E27FC236}">
                <a16:creationId xmlns:a16="http://schemas.microsoft.com/office/drawing/2014/main" id="{F7184369-6775-4243-B833-3904DD44F8B9}"/>
              </a:ext>
            </a:extLst>
          </p:cNvPr>
          <p:cNvSpPr/>
          <p:nvPr/>
        </p:nvSpPr>
        <p:spPr bwMode="auto">
          <a:xfrm>
            <a:off x="5745527" y="2117862"/>
            <a:ext cx="4764947" cy="262831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Xerox </a:t>
            </a:r>
            <a:r>
              <a:rPr lang="en-US" b="0" err="1">
                <a:solidFill>
                  <a:srgbClr val="000000"/>
                </a:solidFill>
                <a:latin typeface="Segoe UI Light" panose="020B0502040204020203" pitchFamily="34" charset="0"/>
                <a:cs typeface="Segoe UI Light" panose="020B0502040204020203" pitchFamily="34" charset="0"/>
              </a:rPr>
              <a:t>Docushare</a:t>
            </a:r>
            <a:r>
              <a:rPr lang="en-US" b="0">
                <a:solidFill>
                  <a:srgbClr val="000000"/>
                </a:solidFill>
                <a:latin typeface="Segoe UI Light" panose="020B0502040204020203" pitchFamily="34" charset="0"/>
                <a:cs typeface="Segoe UI Light" panose="020B0502040204020203" pitchFamily="34" charset="0"/>
              </a:rPr>
              <a:t> Flex—</a:t>
            </a:r>
            <a:r>
              <a:rPr lang="en-US" b="0">
                <a:solidFill>
                  <a:srgbClr val="0078D4"/>
                </a:solidFill>
                <a:latin typeface="Selawik Semibold" panose="020B0702040204020203" pitchFamily="34" charset="0"/>
                <a:cs typeface="Segoe UI Light" panose="020B0502040204020203" pitchFamily="34" charset="0"/>
              </a:rPr>
              <a:t>After</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5A5CCB-9A89-4757-B5EA-670B2AFF3821}"/>
              </a:ext>
            </a:extLst>
          </p:cNvPr>
          <p:cNvGrpSpPr/>
          <p:nvPr/>
        </p:nvGrpSpPr>
        <p:grpSpPr>
          <a:xfrm>
            <a:off x="588263" y="1282184"/>
            <a:ext cx="3475734" cy="5301023"/>
            <a:chOff x="588263" y="1225034"/>
            <a:chExt cx="3475734" cy="5301023"/>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873494"/>
              <a:ext cx="3307462" cy="26776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Convert Postgres database to a shared backing service</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Run Java application in containers with no code modification</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Switch to NGINX-based web-tier with </a:t>
              </a:r>
              <a:r>
                <a:rPr lang="en-US" sz="1600" b="0" spc="0" err="1">
                  <a:solidFill>
                    <a:srgbClr val="0078D4"/>
                  </a:solidFill>
                  <a:latin typeface="Segoe UI" panose="020B0502040204020203" pitchFamily="34" charset="0"/>
                </a:rPr>
                <a:t>LetsEncrypt</a:t>
              </a:r>
              <a:r>
                <a:rPr lang="en-US" sz="1600" b="0" spc="0">
                  <a:solidFill>
                    <a:srgbClr val="0078D4"/>
                  </a:solidFill>
                  <a:latin typeface="Segoe UI" panose="020B0502040204020203" pitchFamily="34" charset="0"/>
                </a:rPr>
                <a:t> for free SSL/TLS</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New Helm chart created to automate customer onboarding to AKS</a:t>
              </a:r>
            </a:p>
          </p:txBody>
        </p:sp>
        <p:sp>
          <p:nvSpPr>
            <p:cNvPr id="2" name="Rectangle 1">
              <a:extLst>
                <a:ext uri="{FF2B5EF4-FFF2-40B4-BE49-F238E27FC236}">
                  <a16:creationId xmlns:a16="http://schemas.microsoft.com/office/drawing/2014/main" id="{31819B71-5DE6-42DD-BE79-6086978A6BF2}"/>
                </a:ext>
              </a:extLst>
            </p:cNvPr>
            <p:cNvSpPr/>
            <p:nvPr/>
          </p:nvSpPr>
          <p:spPr>
            <a:xfrm>
              <a:off x="588263" y="1225034"/>
              <a:ext cx="3475734" cy="584775"/>
            </a:xfrm>
            <a:prstGeom prst="rect">
              <a:avLst/>
            </a:prstGeom>
          </p:spPr>
          <p:txBody>
            <a:bodyPr wrap="square">
              <a:spAutoFit/>
            </a:bodyPr>
            <a:lstStyle/>
            <a:p>
              <a:pPr lvl="0">
                <a:spcAft>
                  <a:spcPts val="600"/>
                </a:spcAft>
                <a:defRPr/>
              </a:pPr>
              <a:r>
                <a:rPr lang="en-US" sz="1600">
                  <a:ln w="3175">
                    <a:noFill/>
                  </a:ln>
                  <a:solidFill>
                    <a:srgbClr val="000000"/>
                  </a:solidFill>
                  <a:latin typeface="Segoe UI Semibold"/>
                  <a:cs typeface="Segoe UI" pitchFamily="34" charset="0"/>
                </a:rPr>
                <a:t>Typical 3-tier architecture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using AKS</a:t>
              </a:r>
            </a:p>
          </p:txBody>
        </p:sp>
        <p:sp>
          <p:nvSpPr>
            <p:cNvPr id="111" name="Rectangle 110">
              <a:extLst>
                <a:ext uri="{FF2B5EF4-FFF2-40B4-BE49-F238E27FC236}">
                  <a16:creationId xmlns:a16="http://schemas.microsoft.com/office/drawing/2014/main" id="{D2A2A984-AF04-46B5-8031-180B98DB5906}"/>
                </a:ext>
              </a:extLst>
            </p:cNvPr>
            <p:cNvSpPr/>
            <p:nvPr/>
          </p:nvSpPr>
          <p:spPr>
            <a:xfrm>
              <a:off x="588263" y="4956397"/>
              <a:ext cx="3307445" cy="1569660"/>
            </a:xfrm>
            <a:prstGeom prst="rect">
              <a:avLst/>
            </a:prstGeom>
          </p:spPr>
          <p:txBody>
            <a:bodyPr wrap="square">
              <a:spAutoFit/>
            </a:bodyPr>
            <a:lstStyle/>
            <a:p>
              <a:pPr>
                <a:spcAft>
                  <a:spcPts val="600"/>
                </a:spcAft>
                <a:defRPr/>
              </a:pPr>
              <a:r>
                <a:rPr lang="en-US" sz="1600">
                  <a:ln w="3175">
                    <a:noFill/>
                  </a:ln>
                  <a:solidFill>
                    <a:srgbClr val="000000"/>
                  </a:solidFill>
                  <a:latin typeface="Segoe UI Semibold"/>
                  <a:cs typeface="Segoe UI" pitchFamily="34" charset="0"/>
                </a:rPr>
                <a:t>Outcome: </a:t>
              </a:r>
              <a:r>
                <a:rPr lang="en-US" sz="1600">
                  <a:solidFill>
                    <a:srgbClr val="000000"/>
                  </a:solidFill>
                  <a:latin typeface="Segoe UI" panose="020B0502040204020203" pitchFamily="34" charset="0"/>
                </a:rPr>
                <a:t>Run the Java application in containers on AKS, decreasing provisioning time from 24 hours to 10 minutes, accelerating sales and customer onboarding with no code changes required</a:t>
              </a:r>
            </a:p>
          </p:txBody>
        </p:sp>
      </p:grpSp>
      <p:grpSp>
        <p:nvGrpSpPr>
          <p:cNvPr id="11" name="Group 10">
            <a:extLst>
              <a:ext uri="{FF2B5EF4-FFF2-40B4-BE49-F238E27FC236}">
                <a16:creationId xmlns:a16="http://schemas.microsoft.com/office/drawing/2014/main" id="{CD22E237-1070-4E52-82DB-FFA58E539EB9}"/>
              </a:ext>
            </a:extLst>
          </p:cNvPr>
          <p:cNvGrpSpPr/>
          <p:nvPr/>
        </p:nvGrpSpPr>
        <p:grpSpPr>
          <a:xfrm>
            <a:off x="5944417" y="2944092"/>
            <a:ext cx="4371975" cy="1619194"/>
            <a:chOff x="5944417" y="2325789"/>
            <a:chExt cx="4371975" cy="1619194"/>
          </a:xfrm>
        </p:grpSpPr>
        <p:sp>
          <p:nvSpPr>
            <p:cNvPr id="112" name="Rectangle: Rounded Corners 111">
              <a:extLst>
                <a:ext uri="{FF2B5EF4-FFF2-40B4-BE49-F238E27FC236}">
                  <a16:creationId xmlns:a16="http://schemas.microsoft.com/office/drawing/2014/main" id="{85D8EE7C-2E7B-4C89-8944-2572A07310AE}"/>
                </a:ext>
              </a:extLst>
            </p:cNvPr>
            <p:cNvSpPr/>
            <p:nvPr/>
          </p:nvSpPr>
          <p:spPr bwMode="auto">
            <a:xfrm>
              <a:off x="5944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8050490-E8A4-4E93-94C8-C36BF5F197D1}"/>
                </a:ext>
              </a:extLst>
            </p:cNvPr>
            <p:cNvGrpSpPr/>
            <p:nvPr/>
          </p:nvGrpSpPr>
          <p:grpSpPr>
            <a:xfrm>
              <a:off x="6194924" y="2672499"/>
              <a:ext cx="822960" cy="1026717"/>
              <a:chOff x="6393751" y="986846"/>
              <a:chExt cx="822960" cy="1026717"/>
            </a:xfrm>
          </p:grpSpPr>
          <p:grpSp>
            <p:nvGrpSpPr>
              <p:cNvPr id="117" name="Graphic 4">
                <a:extLst>
                  <a:ext uri="{FF2B5EF4-FFF2-40B4-BE49-F238E27FC236}">
                    <a16:creationId xmlns:a16="http://schemas.microsoft.com/office/drawing/2014/main" id="{ECB62FC9-6D8A-4AF0-AFD6-C80805225E8A}"/>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AA1BE2AB-9E44-4C6D-9104-C809E2D81B06}"/>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9466DB-0986-46CA-AB9A-D4CC33064366}"/>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35C96E-751D-409A-BB4C-60BB108029E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9EB221F-EFC4-4DFD-93EB-9C154B94EEBF}"/>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FD25B0-BA16-49CF-B613-B8BA16BD6694}"/>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5E0D8A0-20BD-43E9-AF2D-A55698D1375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7E25D2D-65BD-40D3-B530-420C0A6DB45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BB1173F-8DAC-4DB3-A48B-064219CAD5E5}"/>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FE154F4-857D-4FE4-8B86-48760689B5A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8B3DDA7-74F8-4CED-9DAC-E48C0D5AD6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4C65B4BA-9642-4D96-B754-7001C869A58C}"/>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1" name="Rectangle: Rounded Corners 130">
                <a:extLst>
                  <a:ext uri="{FF2B5EF4-FFF2-40B4-BE49-F238E27FC236}">
                    <a16:creationId xmlns:a16="http://schemas.microsoft.com/office/drawing/2014/main" id="{25C70C76-0877-4508-AB2F-5E00CC545D05}"/>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2" name="Title 1">
              <a:extLst>
                <a:ext uri="{FF2B5EF4-FFF2-40B4-BE49-F238E27FC236}">
                  <a16:creationId xmlns:a16="http://schemas.microsoft.com/office/drawing/2014/main" id="{4070A6B0-C5A5-4C26-B95F-FB793775749A}"/>
                </a:ext>
              </a:extLst>
            </p:cNvPr>
            <p:cNvSpPr txBox="1">
              <a:spLocks/>
            </p:cNvSpPr>
            <p:nvPr/>
          </p:nvSpPr>
          <p:spPr>
            <a:xfrm>
              <a:off x="5944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63E32E6A-6247-4418-9504-E94C4748009B}"/>
                </a:ext>
              </a:extLst>
            </p:cNvPr>
            <p:cNvSpPr/>
            <p:nvPr/>
          </p:nvSpPr>
          <p:spPr bwMode="auto">
            <a:xfrm>
              <a:off x="7468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6" name="Group 135">
              <a:extLst>
                <a:ext uri="{FF2B5EF4-FFF2-40B4-BE49-F238E27FC236}">
                  <a16:creationId xmlns:a16="http://schemas.microsoft.com/office/drawing/2014/main" id="{279FF677-CACA-43AC-A1AE-60E4CA2B1189}"/>
                </a:ext>
              </a:extLst>
            </p:cNvPr>
            <p:cNvGrpSpPr/>
            <p:nvPr/>
          </p:nvGrpSpPr>
          <p:grpSpPr>
            <a:xfrm>
              <a:off x="7718924" y="2672499"/>
              <a:ext cx="822960" cy="1026717"/>
              <a:chOff x="6393751" y="986846"/>
              <a:chExt cx="822960" cy="1026717"/>
            </a:xfrm>
          </p:grpSpPr>
          <p:grpSp>
            <p:nvGrpSpPr>
              <p:cNvPr id="138" name="Graphic 4">
                <a:extLst>
                  <a:ext uri="{FF2B5EF4-FFF2-40B4-BE49-F238E27FC236}">
                    <a16:creationId xmlns:a16="http://schemas.microsoft.com/office/drawing/2014/main" id="{51DDEDA4-6A0A-496D-B097-ED6F13FC7F30}"/>
                  </a:ext>
                </a:extLst>
              </p:cNvPr>
              <p:cNvGrpSpPr/>
              <p:nvPr/>
            </p:nvGrpSpPr>
            <p:grpSpPr>
              <a:xfrm>
                <a:off x="6575055" y="1297590"/>
                <a:ext cx="460352" cy="608986"/>
                <a:chOff x="7815262" y="2024062"/>
                <a:chExt cx="2124075" cy="2809875"/>
              </a:xfrm>
              <a:solidFill>
                <a:srgbClr val="000000"/>
              </a:solidFill>
            </p:grpSpPr>
            <p:sp>
              <p:nvSpPr>
                <p:cNvPr id="141" name="Freeform: Shape 140">
                  <a:extLst>
                    <a:ext uri="{FF2B5EF4-FFF2-40B4-BE49-F238E27FC236}">
                      <a16:creationId xmlns:a16="http://schemas.microsoft.com/office/drawing/2014/main" id="{7B41FCF8-7A76-4E8F-AE13-114A774634A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869CD6-48CF-42CC-AEAF-43E35C58A49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1ABBE16-30F3-4E36-B95D-2CBE8612D0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7725A9A-2090-4A2D-84FF-2956EE877D50}"/>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20ED288-E825-414F-9A6F-FBF60523AD3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6527ABF-87C3-4FC9-BEA7-DA0EA97323A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47CA27-3B15-40AE-AA70-9143E26569F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D1352F5-2332-466B-9E43-75AE772F1C8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1A0ACC2-A76D-46E9-AEE8-850994E1A18F}"/>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DE081FD-41B1-433E-A362-A3DBBD5D92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9" name="Title 1">
                <a:extLst>
                  <a:ext uri="{FF2B5EF4-FFF2-40B4-BE49-F238E27FC236}">
                    <a16:creationId xmlns:a16="http://schemas.microsoft.com/office/drawing/2014/main" id="{BFDA2376-B5BF-4E43-B50D-2B10FE4EF05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0" name="Rectangle: Rounded Corners 139">
                <a:extLst>
                  <a:ext uri="{FF2B5EF4-FFF2-40B4-BE49-F238E27FC236}">
                    <a16:creationId xmlns:a16="http://schemas.microsoft.com/office/drawing/2014/main" id="{B0355A99-1B54-4DAA-986B-F0106B43D8BE}"/>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7" name="Title 1">
              <a:extLst>
                <a:ext uri="{FF2B5EF4-FFF2-40B4-BE49-F238E27FC236}">
                  <a16:creationId xmlns:a16="http://schemas.microsoft.com/office/drawing/2014/main" id="{44C4DF3C-D4C1-4AB6-AEA1-975B87810EF2}"/>
                </a:ext>
              </a:extLst>
            </p:cNvPr>
            <p:cNvSpPr txBox="1">
              <a:spLocks/>
            </p:cNvSpPr>
            <p:nvPr/>
          </p:nvSpPr>
          <p:spPr>
            <a:xfrm>
              <a:off x="7468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Rounded Corners 154">
              <a:extLst>
                <a:ext uri="{FF2B5EF4-FFF2-40B4-BE49-F238E27FC236}">
                  <a16:creationId xmlns:a16="http://schemas.microsoft.com/office/drawing/2014/main" id="{A8648C3C-8EC7-49B5-A06D-FE11EFC1FBC3}"/>
                </a:ext>
              </a:extLst>
            </p:cNvPr>
            <p:cNvSpPr/>
            <p:nvPr/>
          </p:nvSpPr>
          <p:spPr bwMode="auto">
            <a:xfrm>
              <a:off x="8992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7" name="Group 156">
              <a:extLst>
                <a:ext uri="{FF2B5EF4-FFF2-40B4-BE49-F238E27FC236}">
                  <a16:creationId xmlns:a16="http://schemas.microsoft.com/office/drawing/2014/main" id="{AC4AACD3-C256-4012-B754-586DCFD3D755}"/>
                </a:ext>
              </a:extLst>
            </p:cNvPr>
            <p:cNvGrpSpPr/>
            <p:nvPr/>
          </p:nvGrpSpPr>
          <p:grpSpPr>
            <a:xfrm>
              <a:off x="9242924" y="2672499"/>
              <a:ext cx="822960" cy="1026717"/>
              <a:chOff x="6393751" y="986846"/>
              <a:chExt cx="822960" cy="1026717"/>
            </a:xfrm>
          </p:grpSpPr>
          <p:grpSp>
            <p:nvGrpSpPr>
              <p:cNvPr id="159" name="Graphic 4">
                <a:extLst>
                  <a:ext uri="{FF2B5EF4-FFF2-40B4-BE49-F238E27FC236}">
                    <a16:creationId xmlns:a16="http://schemas.microsoft.com/office/drawing/2014/main" id="{86437285-E51E-418F-8C04-E685ABD0D943}"/>
                  </a:ext>
                </a:extLst>
              </p:cNvPr>
              <p:cNvGrpSpPr/>
              <p:nvPr/>
            </p:nvGrpSpPr>
            <p:grpSpPr>
              <a:xfrm>
                <a:off x="6575055" y="1297590"/>
                <a:ext cx="460352" cy="608986"/>
                <a:chOff x="7815262" y="2024062"/>
                <a:chExt cx="2124075" cy="2809875"/>
              </a:xfrm>
              <a:solidFill>
                <a:srgbClr val="000000"/>
              </a:solidFill>
            </p:grpSpPr>
            <p:sp>
              <p:nvSpPr>
                <p:cNvPr id="162" name="Freeform: Shape 161">
                  <a:extLst>
                    <a:ext uri="{FF2B5EF4-FFF2-40B4-BE49-F238E27FC236}">
                      <a16:creationId xmlns:a16="http://schemas.microsoft.com/office/drawing/2014/main" id="{33562485-A412-4144-B50C-7D2CC554E6F2}"/>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AB1C89-5560-44BF-826A-FF4804960D3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06118EA-399A-4DCC-9383-E42CE76A9B5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453525F-6E6B-410A-B13C-6D9092FE034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E730DF-61D5-464F-9677-9E29C276EBD2}"/>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10C6C5-F142-4505-A98E-83728EDA5A8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D8ED802-6353-4537-B1CB-DEE18F0E0336}"/>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F6CD870-D318-4911-8F9C-0585B0DBC72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F8E49C8-9D34-411F-8419-BE292A865815}"/>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A3C3B17-BBDE-43F3-9999-786E8BFD031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60" name="Title 1">
                <a:extLst>
                  <a:ext uri="{FF2B5EF4-FFF2-40B4-BE49-F238E27FC236}">
                    <a16:creationId xmlns:a16="http://schemas.microsoft.com/office/drawing/2014/main" id="{27C4DE55-E91F-4EF2-840D-B100F45B5B66}"/>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61" name="Rectangle: Rounded Corners 160">
                <a:extLst>
                  <a:ext uri="{FF2B5EF4-FFF2-40B4-BE49-F238E27FC236}">
                    <a16:creationId xmlns:a16="http://schemas.microsoft.com/office/drawing/2014/main" id="{7C199B20-F53F-4A79-8169-9862AA50CCF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58" name="Title 1">
              <a:extLst>
                <a:ext uri="{FF2B5EF4-FFF2-40B4-BE49-F238E27FC236}">
                  <a16:creationId xmlns:a16="http://schemas.microsoft.com/office/drawing/2014/main" id="{C0D360CE-53C6-4A35-A866-77589F9B6BE6}"/>
                </a:ext>
              </a:extLst>
            </p:cNvPr>
            <p:cNvSpPr txBox="1">
              <a:spLocks/>
            </p:cNvSpPr>
            <p:nvPr/>
          </p:nvSpPr>
          <p:spPr>
            <a:xfrm>
              <a:off x="8992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75" name="Title 1">
            <a:extLst>
              <a:ext uri="{FF2B5EF4-FFF2-40B4-BE49-F238E27FC236}">
                <a16:creationId xmlns:a16="http://schemas.microsoft.com/office/drawing/2014/main" id="{7D0E1AFD-2448-4888-A0E8-40E4D6B46F67}"/>
              </a:ext>
            </a:extLst>
          </p:cNvPr>
          <p:cNvSpPr txBox="1">
            <a:spLocks/>
          </p:cNvSpPr>
          <p:nvPr/>
        </p:nvSpPr>
        <p:spPr>
          <a:xfrm>
            <a:off x="5745527" y="1916241"/>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AKS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89" name="globe_2" title="Icon of a sphere made of lines">
            <a:extLst>
              <a:ext uri="{FF2B5EF4-FFF2-40B4-BE49-F238E27FC236}">
                <a16:creationId xmlns:a16="http://schemas.microsoft.com/office/drawing/2014/main" id="{C693E140-EE76-4415-A85D-A1A4715C467D}"/>
              </a:ext>
            </a:extLst>
          </p:cNvPr>
          <p:cNvSpPr>
            <a:spLocks noChangeAspect="1" noEditPoints="1"/>
          </p:cNvSpPr>
          <p:nvPr/>
        </p:nvSpPr>
        <p:spPr bwMode="auto">
          <a:xfrm>
            <a:off x="7896146" y="1340168"/>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Title 1">
            <a:extLst>
              <a:ext uri="{FF2B5EF4-FFF2-40B4-BE49-F238E27FC236}">
                <a16:creationId xmlns:a16="http://schemas.microsoft.com/office/drawing/2014/main" id="{66E57ACF-747E-4D7D-A066-D13BDD997A7F}"/>
              </a:ext>
            </a:extLst>
          </p:cNvPr>
          <p:cNvSpPr txBox="1">
            <a:spLocks/>
          </p:cNvSpPr>
          <p:nvPr/>
        </p:nvSpPr>
        <p:spPr>
          <a:xfrm>
            <a:off x="7621956" y="1132037"/>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 name="Group 92">
            <a:extLst>
              <a:ext uri="{FF2B5EF4-FFF2-40B4-BE49-F238E27FC236}">
                <a16:creationId xmlns:a16="http://schemas.microsoft.com/office/drawing/2014/main" id="{A226A63B-4F94-4679-93C2-1171997701D5}"/>
              </a:ext>
            </a:extLst>
          </p:cNvPr>
          <p:cNvGrpSpPr/>
          <p:nvPr/>
        </p:nvGrpSpPr>
        <p:grpSpPr>
          <a:xfrm>
            <a:off x="6538686" y="2296518"/>
            <a:ext cx="3178628" cy="440890"/>
            <a:chOff x="47687" y="5295621"/>
            <a:chExt cx="3178628" cy="440890"/>
          </a:xfrm>
        </p:grpSpPr>
        <p:sp>
          <p:nvSpPr>
            <p:cNvPr id="126" name="Rectangle: Rounded Corners 125">
              <a:extLst>
                <a:ext uri="{FF2B5EF4-FFF2-40B4-BE49-F238E27FC236}">
                  <a16:creationId xmlns:a16="http://schemas.microsoft.com/office/drawing/2014/main" id="{BAFE7B03-0DDA-4457-B05B-E21F5040BEC3}"/>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extBox 187">
              <a:extLst>
                <a:ext uri="{FF2B5EF4-FFF2-40B4-BE49-F238E27FC236}">
                  <a16:creationId xmlns:a16="http://schemas.microsoft.com/office/drawing/2014/main" id="{87672C60-39A6-4942-B577-970336D4EA77}"/>
                </a:ext>
              </a:extLst>
            </p:cNvPr>
            <p:cNvSpPr txBox="1"/>
            <p:nvPr/>
          </p:nvSpPr>
          <p:spPr>
            <a:xfrm>
              <a:off x="1042198" y="5295621"/>
              <a:ext cx="1189607"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NGINX</a:t>
              </a:r>
            </a:p>
          </p:txBody>
        </p:sp>
      </p:grpSp>
      <p:grpSp>
        <p:nvGrpSpPr>
          <p:cNvPr id="14" name="Group 13">
            <a:extLst>
              <a:ext uri="{FF2B5EF4-FFF2-40B4-BE49-F238E27FC236}">
                <a16:creationId xmlns:a16="http://schemas.microsoft.com/office/drawing/2014/main" id="{BD3C15BB-2C39-4B04-8FAA-B0320FA43517}"/>
              </a:ext>
            </a:extLst>
          </p:cNvPr>
          <p:cNvGrpSpPr/>
          <p:nvPr/>
        </p:nvGrpSpPr>
        <p:grpSpPr>
          <a:xfrm>
            <a:off x="6046375" y="4986066"/>
            <a:ext cx="4163251" cy="1055899"/>
            <a:chOff x="6408956" y="4999515"/>
            <a:chExt cx="4163251" cy="1055899"/>
          </a:xfrm>
        </p:grpSpPr>
        <p:sp>
          <p:nvSpPr>
            <p:cNvPr id="177" name="Title 1">
              <a:extLst>
                <a:ext uri="{FF2B5EF4-FFF2-40B4-BE49-F238E27FC236}">
                  <a16:creationId xmlns:a16="http://schemas.microsoft.com/office/drawing/2014/main" id="{59499480-1F84-40B2-9618-09E118281ECE}"/>
                </a:ext>
              </a:extLst>
            </p:cNvPr>
            <p:cNvSpPr txBox="1">
              <a:spLocks/>
            </p:cNvSpPr>
            <p:nvPr/>
          </p:nvSpPr>
          <p:spPr>
            <a:xfrm>
              <a:off x="6408956" y="499951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05BF949F-E753-41EA-ACA1-2F0D41F1331E}"/>
                </a:ext>
              </a:extLst>
            </p:cNvPr>
            <p:cNvSpPr/>
            <p:nvPr/>
          </p:nvSpPr>
          <p:spPr bwMode="auto">
            <a:xfrm>
              <a:off x="6408957" y="5201135"/>
              <a:ext cx="4163250"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4FAFDB40-882F-4D66-96B9-EFC5CA16508D}"/>
                </a:ext>
              </a:extLst>
            </p:cNvPr>
            <p:cNvGrpSpPr/>
            <p:nvPr/>
          </p:nvGrpSpPr>
          <p:grpSpPr>
            <a:xfrm>
              <a:off x="6644685" y="5366156"/>
              <a:ext cx="3852988" cy="524237"/>
              <a:chOff x="6771461" y="5366156"/>
              <a:chExt cx="3852988" cy="524237"/>
            </a:xfrm>
          </p:grpSpPr>
          <p:grpSp>
            <p:nvGrpSpPr>
              <p:cNvPr id="7" name="Group 6">
                <a:extLst>
                  <a:ext uri="{FF2B5EF4-FFF2-40B4-BE49-F238E27FC236}">
                    <a16:creationId xmlns:a16="http://schemas.microsoft.com/office/drawing/2014/main" id="{B41A86BE-029B-47F1-89FA-FA2AAF86235D}"/>
                  </a:ext>
                </a:extLst>
              </p:cNvPr>
              <p:cNvGrpSpPr/>
              <p:nvPr/>
            </p:nvGrpSpPr>
            <p:grpSpPr>
              <a:xfrm>
                <a:off x="6771461" y="5366156"/>
                <a:ext cx="755648" cy="524237"/>
                <a:chOff x="5790362" y="5905404"/>
                <a:chExt cx="755648" cy="524237"/>
              </a:xfrm>
            </p:grpSpPr>
            <p:sp>
              <p:nvSpPr>
                <p:cNvPr id="179" name="Database_EFC7" title="Icon of a cylinder">
                  <a:extLst>
                    <a:ext uri="{FF2B5EF4-FFF2-40B4-BE49-F238E27FC236}">
                      <a16:creationId xmlns:a16="http://schemas.microsoft.com/office/drawing/2014/main" id="{3EB9F2EF-B882-4534-9220-EE6E6CBD11D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Title 1">
                  <a:extLst>
                    <a:ext uri="{FF2B5EF4-FFF2-40B4-BE49-F238E27FC236}">
                      <a16:creationId xmlns:a16="http://schemas.microsoft.com/office/drawing/2014/main" id="{E0DA2DE5-E9FD-4B42-9C30-59707673431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796565E5-123D-447E-AB02-FA1461BEEC25}"/>
                  </a:ext>
                </a:extLst>
              </p:cNvPr>
              <p:cNvGrpSpPr/>
              <p:nvPr/>
            </p:nvGrpSpPr>
            <p:grpSpPr>
              <a:xfrm>
                <a:off x="7750177" y="5366156"/>
                <a:ext cx="755648" cy="524237"/>
                <a:chOff x="5790362" y="5905404"/>
                <a:chExt cx="755648" cy="524237"/>
              </a:xfrm>
            </p:grpSpPr>
            <p:sp>
              <p:nvSpPr>
                <p:cNvPr id="182" name="Database_EFC7" title="Icon of a cylinder">
                  <a:extLst>
                    <a:ext uri="{FF2B5EF4-FFF2-40B4-BE49-F238E27FC236}">
                      <a16:creationId xmlns:a16="http://schemas.microsoft.com/office/drawing/2014/main" id="{337ACA6E-D096-408E-9167-0ED9475DE7FA}"/>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Title 1">
                  <a:extLst>
                    <a:ext uri="{FF2B5EF4-FFF2-40B4-BE49-F238E27FC236}">
                      <a16:creationId xmlns:a16="http://schemas.microsoft.com/office/drawing/2014/main" id="{BB01DE9D-0510-46FA-99FF-DE6514DD1E5B}"/>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4" name="Group 183">
                <a:extLst>
                  <a:ext uri="{FF2B5EF4-FFF2-40B4-BE49-F238E27FC236}">
                    <a16:creationId xmlns:a16="http://schemas.microsoft.com/office/drawing/2014/main" id="{8E9FA365-7421-4E3D-835D-70E7FB08CAC9}"/>
                  </a:ext>
                </a:extLst>
              </p:cNvPr>
              <p:cNvGrpSpPr/>
              <p:nvPr/>
            </p:nvGrpSpPr>
            <p:grpSpPr>
              <a:xfrm>
                <a:off x="8728892" y="5366156"/>
                <a:ext cx="755648" cy="524237"/>
                <a:chOff x="5790362" y="5905404"/>
                <a:chExt cx="755648" cy="524237"/>
              </a:xfrm>
            </p:grpSpPr>
            <p:sp>
              <p:nvSpPr>
                <p:cNvPr id="185" name="Database_EFC7" title="Icon of a cylinder">
                  <a:extLst>
                    <a:ext uri="{FF2B5EF4-FFF2-40B4-BE49-F238E27FC236}">
                      <a16:creationId xmlns:a16="http://schemas.microsoft.com/office/drawing/2014/main" id="{B07C9C6E-8FF2-4DA4-BF35-0B3503C7D760}"/>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Title 1">
                  <a:extLst>
                    <a:ext uri="{FF2B5EF4-FFF2-40B4-BE49-F238E27FC236}">
                      <a16:creationId xmlns:a16="http://schemas.microsoft.com/office/drawing/2014/main" id="{674AA1F6-80DA-485A-8A94-CEFDB1C0E5A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92" name="Group 191">
                <a:extLst>
                  <a:ext uri="{FF2B5EF4-FFF2-40B4-BE49-F238E27FC236}">
                    <a16:creationId xmlns:a16="http://schemas.microsoft.com/office/drawing/2014/main" id="{A8EFEA59-A4BC-47FF-A82B-ADEE3CF65FCD}"/>
                  </a:ext>
                </a:extLst>
              </p:cNvPr>
              <p:cNvGrpSpPr/>
              <p:nvPr/>
            </p:nvGrpSpPr>
            <p:grpSpPr>
              <a:xfrm>
                <a:off x="9707607" y="5366156"/>
                <a:ext cx="916842" cy="524237"/>
                <a:chOff x="5790362" y="5905404"/>
                <a:chExt cx="916842" cy="524237"/>
              </a:xfrm>
            </p:grpSpPr>
            <p:sp>
              <p:nvSpPr>
                <p:cNvPr id="193" name="Database_EFC7" title="Icon of a cylinder">
                  <a:extLst>
                    <a:ext uri="{FF2B5EF4-FFF2-40B4-BE49-F238E27FC236}">
                      <a16:creationId xmlns:a16="http://schemas.microsoft.com/office/drawing/2014/main" id="{DDB003D8-4946-4EB3-874F-2DCBB7F8A348}"/>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Title 1">
                  <a:extLst>
                    <a:ext uri="{FF2B5EF4-FFF2-40B4-BE49-F238E27FC236}">
                      <a16:creationId xmlns:a16="http://schemas.microsoft.com/office/drawing/2014/main" id="{4FFD8A22-D21B-475B-9DAF-F69520B4DD8F}"/>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pic>
        <p:nvPicPr>
          <p:cNvPr id="84" name="Picture 2" descr="Image result for postgres icon png black">
            <a:extLst>
              <a:ext uri="{FF2B5EF4-FFF2-40B4-BE49-F238E27FC236}">
                <a16:creationId xmlns:a16="http://schemas.microsoft.com/office/drawing/2014/main" id="{088C5DE8-BDEF-4E60-AFD6-AFC6FCB99B9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82135" y="5525570"/>
            <a:ext cx="295956" cy="295956"/>
          </a:xfrm>
          <a:prstGeom prst="rect">
            <a:avLst/>
          </a:prstGeom>
          <a:noFill/>
          <a:extLst>
            <a:ext uri="{909E8E84-426E-40DD-AFC4-6F175D3DCCD1}">
              <a14:hiddenFill xmlns:a14="http://schemas.microsoft.com/office/drawing/2010/main">
                <a:solidFill>
                  <a:srgbClr val="FFFFFF"/>
                </a:solidFill>
              </a14:hiddenFill>
            </a:ext>
          </a:extLst>
        </p:spPr>
      </p:pic>
      <p:pic>
        <p:nvPicPr>
          <p:cNvPr id="85" name="Graphic 84">
            <a:extLst>
              <a:ext uri="{FF2B5EF4-FFF2-40B4-BE49-F238E27FC236}">
                <a16:creationId xmlns:a16="http://schemas.microsoft.com/office/drawing/2014/main" id="{FB46BA76-2121-49FE-97D4-0D9B7D167E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0888" y="2997107"/>
            <a:ext cx="425101" cy="425101"/>
          </a:xfrm>
          <a:prstGeom prst="rect">
            <a:avLst/>
          </a:prstGeom>
        </p:spPr>
      </p:pic>
      <p:sp>
        <p:nvSpPr>
          <p:cNvPr id="87" name="Rectangle: Rounded Corners 86">
            <a:extLst>
              <a:ext uri="{FF2B5EF4-FFF2-40B4-BE49-F238E27FC236}">
                <a16:creationId xmlns:a16="http://schemas.microsoft.com/office/drawing/2014/main" id="{0320EC37-110A-436C-AD24-426964A8E9E3}"/>
              </a:ext>
            </a:extLst>
          </p:cNvPr>
          <p:cNvSpPr/>
          <p:nvPr/>
        </p:nvSpPr>
        <p:spPr bwMode="auto">
          <a:xfrm>
            <a:off x="4455060" y="2997107"/>
            <a:ext cx="1003179" cy="89516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extBox 87">
            <a:extLst>
              <a:ext uri="{FF2B5EF4-FFF2-40B4-BE49-F238E27FC236}">
                <a16:creationId xmlns:a16="http://schemas.microsoft.com/office/drawing/2014/main" id="{ADDDE05C-6F70-4E36-A167-340C1AC8B0E3}"/>
              </a:ext>
            </a:extLst>
          </p:cNvPr>
          <p:cNvSpPr txBox="1"/>
          <p:nvPr/>
        </p:nvSpPr>
        <p:spPr>
          <a:xfrm>
            <a:off x="4486641" y="3231518"/>
            <a:ext cx="1012088" cy="888084"/>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Azure Container Registry</a:t>
            </a:r>
          </a:p>
        </p:txBody>
      </p:sp>
      <p:cxnSp>
        <p:nvCxnSpPr>
          <p:cNvPr id="6" name="Straight Arrow Connector 5">
            <a:extLst>
              <a:ext uri="{FF2B5EF4-FFF2-40B4-BE49-F238E27FC236}">
                <a16:creationId xmlns:a16="http://schemas.microsoft.com/office/drawing/2014/main" id="{9D14A097-0B30-45F5-9264-CDF8D1ED3398}"/>
              </a:ext>
            </a:extLst>
          </p:cNvPr>
          <p:cNvCxnSpPr>
            <a:cxnSpLocks/>
          </p:cNvCxnSpPr>
          <p:nvPr/>
        </p:nvCxnSpPr>
        <p:spPr>
          <a:xfrm>
            <a:off x="5458239" y="3380330"/>
            <a:ext cx="3998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72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standing in a room&#10;&#10;Description generated with very high confidence">
            <a:extLst>
              <a:ext uri="{FF2B5EF4-FFF2-40B4-BE49-F238E27FC236}">
                <a16:creationId xmlns:a16="http://schemas.microsoft.com/office/drawing/2014/main" id="{B9CBBFDE-9EB4-408D-96DE-9402CABC9500}"/>
              </a:ext>
            </a:extLst>
          </p:cNvPr>
          <p:cNvPicPr>
            <a:picLocks noChangeAspect="1"/>
          </p:cNvPicPr>
          <p:nvPr/>
        </p:nvPicPr>
        <p:blipFill>
          <a:blip r:embed="rId3" cstate="print">
            <a:extLst>
              <a:ext uri="{28A0092B-C50C-407E-A947-70E740481C1C}">
                <a14:useLocalDpi xmlns:a14="http://schemas.microsoft.com/office/drawing/2010/main"/>
              </a:ext>
            </a:extLst>
          </a:blip>
          <a:srcRect l="41836" r="27630" b="22631"/>
          <a:stretch>
            <a:fillRect/>
          </a:stretch>
        </p:blipFill>
        <p:spPr>
          <a:xfrm>
            <a:off x="8132063" y="0"/>
            <a:ext cx="4059936" cy="6858000"/>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7255855" cy="1246024"/>
        </p:xfrm>
        <a:graphic>
          <a:graphicData uri="http://schemas.openxmlformats.org/drawingml/2006/table">
            <a:tbl>
              <a:tblPr firstRow="1" bandRow="1">
                <a:tableStyleId>{5C22544A-7EE6-4342-B048-85BDC9FD1C3A}</a:tableStyleId>
              </a:tblPr>
              <a:tblGrid>
                <a:gridCol w="1231939">
                  <a:extLst>
                    <a:ext uri="{9D8B030D-6E8A-4147-A177-3AD203B41FA5}">
                      <a16:colId xmlns:a16="http://schemas.microsoft.com/office/drawing/2014/main" val="493828438"/>
                    </a:ext>
                  </a:extLst>
                </a:gridCol>
                <a:gridCol w="6023916">
                  <a:extLst>
                    <a:ext uri="{9D8B030D-6E8A-4147-A177-3AD203B41FA5}">
                      <a16:colId xmlns:a16="http://schemas.microsoft.com/office/drawing/2014/main" val="108782897"/>
                    </a:ext>
                  </a:extLst>
                </a:gridCol>
              </a:tblGrid>
              <a:tr h="1246024">
                <a:tc>
                  <a:txBody>
                    <a:bodyPr/>
                    <a:lstStyle/>
                    <a:p>
                      <a:r>
                        <a:rPr lang="en-US" sz="1600" b="0">
                          <a:solidFill>
                            <a:srgbClr val="0078D4"/>
                          </a:solidFill>
                          <a:latin typeface="Segoe UI Semibold" panose="020B0702040204020203" pitchFamily="34" charset="0"/>
                          <a:cs typeface="Segoe UI Semibold" panose="020B0702040204020203" pitchFamily="34" charset="0"/>
                        </a:rPr>
                        <a:t>Benefits: </a:t>
                      </a:r>
                    </a:p>
                  </a:txBody>
                  <a:tcPr marL="0" marR="0" marT="89642"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b="0" dirty="0">
                          <a:solidFill>
                            <a:srgbClr val="000000"/>
                          </a:solidFill>
                        </a:rPr>
                        <a:t>Onboard prospective customers faster through automation</a:t>
                      </a:r>
                    </a:p>
                    <a:p>
                      <a:pPr marL="285750" indent="-285750">
                        <a:buFont typeface="Arial" panose="020B0604020202020204" pitchFamily="34" charset="0"/>
                        <a:buChar char="•"/>
                      </a:pPr>
                      <a:r>
                        <a:rPr lang="en-US" sz="1600" b="0" dirty="0">
                          <a:solidFill>
                            <a:srgbClr val="000000"/>
                          </a:solidFill>
                        </a:rPr>
                        <a:t>Enable self-service demo environments for large partners</a:t>
                      </a:r>
                    </a:p>
                    <a:p>
                      <a:pPr marL="285750" indent="-285750">
                        <a:buFont typeface="Arial" panose="020B0604020202020204" pitchFamily="34" charset="0"/>
                        <a:buChar char="•"/>
                      </a:pPr>
                      <a:r>
                        <a:rPr lang="en-US" sz="1600" b="0" dirty="0">
                          <a:solidFill>
                            <a:srgbClr val="000000"/>
                          </a:solidFill>
                        </a:rPr>
                        <a:t>Reduce administrative overhead for small Ops team</a:t>
                      </a:r>
                    </a:p>
                    <a:p>
                      <a:pPr marL="285750" indent="-285750">
                        <a:buFont typeface="Arial" panose="020B0604020202020204" pitchFamily="34" charset="0"/>
                        <a:buChar char="•"/>
                      </a:pPr>
                      <a:r>
                        <a:rPr lang="en-US" sz="1600" b="0" dirty="0">
                          <a:solidFill>
                            <a:srgbClr val="000000"/>
                          </a:solidFill>
                        </a:rPr>
                        <a:t>No code modification required</a:t>
                      </a:r>
                    </a:p>
                  </a:txBody>
                  <a:tcPr marL="0" marR="0" marT="89642"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bl>
          </a:graphicData>
        </a:graphic>
      </p:graphicFrame>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689240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Xerox moves to containers in Azure for faster demo environment releases</a:t>
            </a:r>
          </a:p>
        </p:txBody>
      </p:sp>
      <p:pic>
        <p:nvPicPr>
          <p:cNvPr id="8194" name="Picture 2" descr="Image result for xerox logo png">
            <a:extLst>
              <a:ext uri="{FF2B5EF4-FFF2-40B4-BE49-F238E27FC236}">
                <a16:creationId xmlns:a16="http://schemas.microsoft.com/office/drawing/2014/main" id="{D0FC3918-633C-4472-B43A-032E8AE8896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2925" y="400050"/>
            <a:ext cx="1160353" cy="36435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DD61B7D-B656-40A1-9A5B-68412E50583D}"/>
              </a:ext>
            </a:extLst>
          </p:cNvPr>
          <p:cNvSpPr/>
          <p:nvPr/>
        </p:nvSpPr>
        <p:spPr bwMode="auto">
          <a:xfrm>
            <a:off x="8132064" y="0"/>
            <a:ext cx="4059936" cy="342900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2047">
            <a:extLst>
              <a:ext uri="{FF2B5EF4-FFF2-40B4-BE49-F238E27FC236}">
                <a16:creationId xmlns:a16="http://schemas.microsoft.com/office/drawing/2014/main" id="{43635890-3F40-46AB-AE5F-F115466D78E2}"/>
              </a:ext>
            </a:extLst>
          </p:cNvPr>
          <p:cNvSpPr txBox="1">
            <a:spLocks/>
          </p:cNvSpPr>
          <p:nvPr/>
        </p:nvSpPr>
        <p:spPr>
          <a:xfrm>
            <a:off x="1703279" y="3828124"/>
            <a:ext cx="5523432"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tx1"/>
                </a:solidFill>
                <a:latin typeface="+mn-lt"/>
              </a:rPr>
              <a:t>Thanks to Azure Kubernetes Service, we can now spin up new demo environments in 10 minutes instead of 24 hours.  Moving </a:t>
            </a:r>
            <a:r>
              <a:rPr lang="en-US" sz="1400" err="1">
                <a:solidFill>
                  <a:schemeClr val="tx1"/>
                </a:solidFill>
                <a:latin typeface="+mn-lt"/>
              </a:rPr>
              <a:t>Docushare</a:t>
            </a:r>
            <a:r>
              <a:rPr lang="en-US" sz="1400">
                <a:solidFill>
                  <a:schemeClr val="tx1"/>
                </a:solidFill>
                <a:latin typeface="+mn-lt"/>
              </a:rPr>
              <a:t> Flex from virtual machines to containers in Azure allows us to provision environments faster, empowering our sales and partner network.”</a:t>
            </a:r>
          </a:p>
        </p:txBody>
      </p:sp>
      <p:sp>
        <p:nvSpPr>
          <p:cNvPr id="19" name="Rectangle 18">
            <a:extLst>
              <a:ext uri="{FF2B5EF4-FFF2-40B4-BE49-F238E27FC236}">
                <a16:creationId xmlns:a16="http://schemas.microsoft.com/office/drawing/2014/main" id="{F59B394F-20BA-4A06-A35B-76ED1764490A}"/>
              </a:ext>
            </a:extLst>
          </p:cNvPr>
          <p:cNvSpPr/>
          <p:nvPr/>
        </p:nvSpPr>
        <p:spPr>
          <a:xfrm>
            <a:off x="3587853" y="5211282"/>
            <a:ext cx="3784168" cy="523220"/>
          </a:xfrm>
          <a:prstGeom prst="rect">
            <a:avLst/>
          </a:prstGeom>
        </p:spPr>
        <p:txBody>
          <a:bodyPr wrap="square">
            <a:spAutoFit/>
          </a:bodyPr>
          <a:lstStyle/>
          <a:p>
            <a:pPr marL="285750" indent="-285750">
              <a:buFont typeface="Segoe UI" panose="020B0502040204020203" pitchFamily="34" charset="0"/>
              <a:buChar char="—"/>
            </a:pPr>
            <a:r>
              <a:rPr lang="en-US" sz="1400" i="1"/>
              <a:t>Robert Bingham, Director of </a:t>
            </a:r>
            <a:r>
              <a:rPr lang="en-US" sz="1400" i="1" err="1"/>
              <a:t>DocuShare</a:t>
            </a:r>
            <a:r>
              <a:rPr lang="en-US" sz="1400" i="1"/>
              <a:t> Cloud Operations at Xerox</a:t>
            </a:r>
          </a:p>
        </p:txBody>
      </p:sp>
      <p:sp>
        <p:nvSpPr>
          <p:cNvPr id="22" name="Rectangle 21">
            <a:extLst>
              <a:ext uri="{FF2B5EF4-FFF2-40B4-BE49-F238E27FC236}">
                <a16:creationId xmlns:a16="http://schemas.microsoft.com/office/drawing/2014/main" id="{41A01723-F8C0-4ACA-AF50-6116AFD4CD94}"/>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584CA764-4BCC-4D82-8E50-C603951F46F6}"/>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rot="10800000">
            <a:off x="6990774" y="4696054"/>
            <a:ext cx="381247" cy="340581"/>
          </a:xfrm>
          <a:prstGeom prst="rect">
            <a:avLst/>
          </a:prstGeom>
        </p:spPr>
      </p:pic>
      <p:pic>
        <p:nvPicPr>
          <p:cNvPr id="15" name="Picture 14">
            <a:extLst>
              <a:ext uri="{FF2B5EF4-FFF2-40B4-BE49-F238E27FC236}">
                <a16:creationId xmlns:a16="http://schemas.microsoft.com/office/drawing/2014/main" id="{65780DE9-5A55-4DEA-B465-E01CDD255D69}"/>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a:off x="1274082" y="3657833"/>
            <a:ext cx="381247" cy="340581"/>
          </a:xfrm>
          <a:prstGeom prst="rect">
            <a:avLst/>
          </a:prstGeom>
        </p:spPr>
      </p:pic>
    </p:spTree>
    <p:extLst>
      <p:ext uri="{BB962C8B-B14F-4D97-AF65-F5344CB8AC3E}">
        <p14:creationId xmlns:p14="http://schemas.microsoft.com/office/powerpoint/2010/main" val="1637431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_DSC9801.jpg">
            <a:extLst>
              <a:ext uri="{FF2B5EF4-FFF2-40B4-BE49-F238E27FC236}">
                <a16:creationId xmlns:a16="http://schemas.microsoft.com/office/drawing/2014/main" id="{7841736A-38AB-CB47-8D96-2F59A87BBD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32064" y="0"/>
            <a:ext cx="4059936" cy="6858000"/>
          </a:xfrm>
          <a:prstGeom prst="rect">
            <a:avLst/>
          </a:prstGeom>
          <a:noFill/>
          <a:ln w="9525">
            <a:noFill/>
            <a:miter lim="800000"/>
            <a:headEnd/>
            <a:tailEnd/>
          </a:ln>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Maersk uses AKS for a customer service process to elevate NSAT, an industry-wide challenge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7048484" cy="365760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14400">
                <a:tc>
                  <a:txBody>
                    <a:bodyPr/>
                    <a:lstStyle/>
                    <a:p>
                      <a:r>
                        <a:rPr lang="en-US" sz="1600" b="0" dirty="0">
                          <a:solidFill>
                            <a:srgbClr val="0078D4"/>
                          </a:solidFill>
                          <a:latin typeface="Segoe UI Semibold" panose="020B0702040204020203" pitchFamily="34" charset="0"/>
                          <a:cs typeface="Segoe UI Semibold" panose="020B0702040204020203" pitchFamily="34" charset="0"/>
                        </a:rPr>
                        <a:t>Needs: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Get near-real-ti</a:t>
                      </a:r>
                      <a:r>
                        <a:rPr lang="en-US" sz="1600" b="0" kern="1200" dirty="0">
                          <a:solidFill>
                            <a:srgbClr val="000000"/>
                          </a:solidFill>
                          <a:latin typeface="+mn-lt"/>
                          <a:ea typeface="+mn-ea"/>
                          <a:cs typeface="+mn-cs"/>
                        </a:rPr>
                        <a:t>me data to provide better customer service</a:t>
                      </a:r>
                    </a:p>
                    <a:p>
                      <a:pPr marL="0" marR="0" lvl="0" indent="0" algn="l" defTabSz="914367" rtl="0" eaLnBrk="1" fontAlgn="auto" latinLnBrk="0" hangingPunct="1">
                        <a:lnSpc>
                          <a:spcPct val="100000"/>
                        </a:lnSpc>
                        <a:spcBef>
                          <a:spcPts val="0"/>
                        </a:spcBef>
                        <a:spcAft>
                          <a:spcPts val="600"/>
                        </a:spcAft>
                        <a:buClrTx/>
                        <a:buSzTx/>
                        <a:buFontTx/>
                        <a:buNone/>
                        <a:tabLst/>
                        <a:defRPr/>
                      </a:pPr>
                      <a:r>
                        <a:rPr lang="en-GB" sz="1600" b="0" kern="1200" dirty="0">
                          <a:solidFill>
                            <a:srgbClr val="000000"/>
                          </a:solidFill>
                          <a:latin typeface="+mn-lt"/>
                          <a:ea typeface="+mn-ea"/>
                          <a:cs typeface="+mn-cs"/>
                        </a:rPr>
                        <a:t>Collect data for future Machine Learning driven features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dirty="0">
                          <a:solidFill>
                            <a:srgbClr val="0078D4"/>
                          </a:solidFill>
                          <a:latin typeface="Segoe UI Semibold" panose="020B0702040204020203" pitchFamily="34" charset="0"/>
                          <a:cs typeface="Segoe UI Semibold" panose="020B0702040204020203" pitchFamily="34" charset="0"/>
                        </a:rPr>
                        <a:t>Challenges: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GB" sz="1600" dirty="0">
                          <a:solidFill>
                            <a:srgbClr val="000000"/>
                          </a:solidFill>
                        </a:rPr>
                        <a:t>Compute &amp; memory intensive features</a:t>
                      </a:r>
                    </a:p>
                    <a:p>
                      <a:pPr>
                        <a:spcAft>
                          <a:spcPts val="600"/>
                        </a:spcAft>
                      </a:pPr>
                      <a:r>
                        <a:rPr lang="en-GB" sz="1600" dirty="0">
                          <a:solidFill>
                            <a:srgbClr val="000000"/>
                          </a:solidFill>
                        </a:rPr>
                        <a:t>Data integration difficulties</a:t>
                      </a:r>
                    </a:p>
                    <a:p>
                      <a:pPr>
                        <a:spcAft>
                          <a:spcPts val="600"/>
                        </a:spcAft>
                      </a:pPr>
                      <a:r>
                        <a:rPr lang="en-GB" sz="1600" dirty="0">
                          <a:solidFill>
                            <a:srgbClr val="000000"/>
                          </a:solidFill>
                        </a:rPr>
                        <a:t>Limited organisational experience in Cloud &amp; Kubernetes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dirty="0">
                          <a:solidFill>
                            <a:srgbClr val="0078D4"/>
                          </a:solidFill>
                          <a:latin typeface="Segoe UI Semibold" panose="020B0702040204020203" pitchFamily="34" charset="0"/>
                          <a:cs typeface="Segoe UI Semibold" panose="020B0702040204020203" pitchFamily="34" charset="0"/>
                        </a:rPr>
                        <a:t>Requirements: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Spend less time on container software management </a:t>
                      </a:r>
                    </a:p>
                    <a:p>
                      <a:pPr>
                        <a:spcAft>
                          <a:spcPts val="600"/>
                        </a:spcAft>
                      </a:pPr>
                      <a:r>
                        <a:rPr lang="en-US" sz="1600" b="0" dirty="0">
                          <a:solidFill>
                            <a:srgbClr val="000000"/>
                          </a:solidFill>
                        </a:rPr>
                        <a:t>Automation and continuous delivery </a:t>
                      </a:r>
                    </a:p>
                    <a:p>
                      <a:pPr>
                        <a:spcAft>
                          <a:spcPts val="600"/>
                        </a:spcAft>
                      </a:pPr>
                      <a:r>
                        <a:rPr lang="en-US" sz="1600" b="0" dirty="0">
                          <a:solidFill>
                            <a:srgbClr val="000000"/>
                          </a:solidFill>
                        </a:rPr>
                        <a:t>Full visibility to application, container and infrastructure</a:t>
                      </a:r>
                    </a:p>
                    <a:p>
                      <a:pPr>
                        <a:spcAft>
                          <a:spcPts val="600"/>
                        </a:spcAft>
                      </a:pPr>
                      <a:r>
                        <a:rPr lang="en-US" sz="1600" b="0" dirty="0">
                          <a:solidFill>
                            <a:srgbClr val="000000"/>
                          </a:solidFill>
                        </a:rPr>
                        <a:t>Fine grained security and access control </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026" name="Picture 2" descr="Image result for maersk logo png">
            <a:extLst>
              <a:ext uri="{FF2B5EF4-FFF2-40B4-BE49-F238E27FC236}">
                <a16:creationId xmlns:a16="http://schemas.microsoft.com/office/drawing/2014/main" id="{188A0098-8CD0-4BC9-9793-A7A27A87ECB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8263" y="380511"/>
            <a:ext cx="1256145" cy="2875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9FEAB63-8014-4763-8DA7-AA0BF4D0A00F}"/>
              </a:ext>
            </a:extLst>
          </p:cNvPr>
          <p:cNvSpPr/>
          <p:nvPr/>
        </p:nvSpPr>
        <p:spPr bwMode="auto">
          <a:xfrm rot="10800000">
            <a:off x="8132064" y="6206835"/>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4E4D37F-B766-4F38-AFE9-04B97B262C0A}"/>
              </a:ext>
            </a:extLst>
          </p:cNvPr>
          <p:cNvSpPr/>
          <p:nvPr/>
        </p:nvSpPr>
        <p:spPr>
          <a:xfrm>
            <a:off x="8664474" y="6404154"/>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Click icon to learn more</a:t>
            </a:r>
          </a:p>
        </p:txBody>
      </p:sp>
      <p:sp>
        <p:nvSpPr>
          <p:cNvPr id="15" name="globe_2" title="Icon of a sphere made of lines">
            <a:hlinkClick r:id="rId5"/>
            <a:extLst>
              <a:ext uri="{FF2B5EF4-FFF2-40B4-BE49-F238E27FC236}">
                <a16:creationId xmlns:a16="http://schemas.microsoft.com/office/drawing/2014/main" id="{542D7335-D427-4DE8-8638-8D4E5A6234D9}"/>
              </a:ext>
            </a:extLst>
          </p:cNvPr>
          <p:cNvSpPr>
            <a:spLocks noChangeAspect="1" noEditPoints="1"/>
          </p:cNvSpPr>
          <p:nvPr/>
        </p:nvSpPr>
        <p:spPr bwMode="auto">
          <a:xfrm>
            <a:off x="8311388" y="64198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0058515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Table of contents</a:t>
            </a:r>
          </a:p>
        </p:txBody>
      </p:sp>
      <p:grpSp>
        <p:nvGrpSpPr>
          <p:cNvPr id="12" name="Group 11"/>
          <p:cNvGrpSpPr/>
          <p:nvPr/>
        </p:nvGrpSpPr>
        <p:grpSpPr>
          <a:xfrm>
            <a:off x="869963" y="2300474"/>
            <a:ext cx="10414062" cy="2254374"/>
            <a:chOff x="887407" y="2856757"/>
            <a:chExt cx="10622886" cy="2299579"/>
          </a:xfrm>
        </p:grpSpPr>
        <p:grpSp>
          <p:nvGrpSpPr>
            <p:cNvPr id="5" name="Group 4"/>
            <p:cNvGrpSpPr/>
            <p:nvPr/>
          </p:nvGrpSpPr>
          <p:grpSpPr>
            <a:xfrm>
              <a:off x="8358202" y="3727084"/>
              <a:ext cx="1657931" cy="1429252"/>
              <a:chOff x="8331342" y="3727084"/>
              <a:chExt cx="1657931" cy="1429252"/>
            </a:xfrm>
          </p:grpSpPr>
          <p:sp>
            <p:nvSpPr>
              <p:cNvPr id="23" name="Hexagon 22">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32" name="Rectangle 31">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61"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 name="Group 3"/>
            <p:cNvGrpSpPr/>
            <p:nvPr/>
          </p:nvGrpSpPr>
          <p:grpSpPr>
            <a:xfrm>
              <a:off x="9852362" y="2856757"/>
              <a:ext cx="1657931" cy="1429252"/>
              <a:chOff x="9797498" y="2856757"/>
              <a:chExt cx="1657931" cy="1429252"/>
            </a:xfrm>
          </p:grpSpPr>
          <p:sp>
            <p:nvSpPr>
              <p:cNvPr id="48" name="Hexagon 47">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49" name="Rectangle 48">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71"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 name="Group 7"/>
            <p:cNvGrpSpPr/>
            <p:nvPr/>
          </p:nvGrpSpPr>
          <p:grpSpPr>
            <a:xfrm>
              <a:off x="3875725" y="2856757"/>
              <a:ext cx="1657931" cy="1429252"/>
              <a:chOff x="3825022" y="2856757"/>
              <a:chExt cx="1657931" cy="1429252"/>
            </a:xfrm>
          </p:grpSpPr>
          <p:sp>
            <p:nvSpPr>
              <p:cNvPr id="17" name="Hexagon 16">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73"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p:cNvGrpSpPr/>
            <p:nvPr/>
          </p:nvGrpSpPr>
          <p:grpSpPr>
            <a:xfrm>
              <a:off x="2381566" y="3727084"/>
              <a:ext cx="1657931" cy="1429252"/>
              <a:chOff x="2322916" y="3727084"/>
              <a:chExt cx="1657931" cy="1429252"/>
            </a:xfrm>
          </p:grpSpPr>
          <p:sp>
            <p:nvSpPr>
              <p:cNvPr id="15" name="Hexagon 1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75"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0" name="Group 9"/>
            <p:cNvGrpSpPr/>
            <p:nvPr/>
          </p:nvGrpSpPr>
          <p:grpSpPr>
            <a:xfrm>
              <a:off x="887407" y="2856757"/>
              <a:ext cx="1657931" cy="1429252"/>
              <a:chOff x="832543" y="2856757"/>
              <a:chExt cx="1657931" cy="1429252"/>
            </a:xfrm>
          </p:grpSpPr>
          <p:sp>
            <p:nvSpPr>
              <p:cNvPr id="14"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24" name="Rectangle 2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76"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grpSp>
          <p:nvGrpSpPr>
            <p:cNvPr id="7" name="Group 6"/>
            <p:cNvGrpSpPr/>
            <p:nvPr/>
          </p:nvGrpSpPr>
          <p:grpSpPr>
            <a:xfrm>
              <a:off x="5369884" y="3727084"/>
              <a:ext cx="1657931" cy="1429252"/>
              <a:chOff x="5327129" y="3727084"/>
              <a:chExt cx="1657931" cy="1429252"/>
            </a:xfrm>
          </p:grpSpPr>
          <p:sp>
            <p:nvSpPr>
              <p:cNvPr id="20" name="Hexagon 1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0" name="Rectangle 2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77"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6" name="Group 5"/>
            <p:cNvGrpSpPr/>
            <p:nvPr/>
          </p:nvGrpSpPr>
          <p:grpSpPr>
            <a:xfrm>
              <a:off x="6864043" y="2856757"/>
              <a:ext cx="1657931" cy="1429252"/>
              <a:chOff x="6841355" y="2856757"/>
              <a:chExt cx="1657931" cy="1429252"/>
            </a:xfrm>
          </p:grpSpPr>
          <p:sp>
            <p:nvSpPr>
              <p:cNvPr id="21" name="Hexagon 20">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1" name="Rectangle 30">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gr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3162352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Architectural approach</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3247"/>
            <a:ext cx="322173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Pipelines for automation and CI/CD pipelines; adding Terraform for further automation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454774"/>
            <a:ext cx="322172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Key Vault to secure secrets and for persistent </a:t>
            </a:r>
            <a:r>
              <a:rPr lang="en-US" sz="1600" b="0" spc="0" dirty="0">
                <a:solidFill>
                  <a:srgbClr val="0078D4"/>
                </a:solidFill>
                <a:latin typeface="Segoe UI" panose="020B0502040204020203" pitchFamily="34" charset="0"/>
              </a:rPr>
              <a:t>configuration </a:t>
            </a: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store</a:t>
            </a:r>
          </a:p>
        </p:txBody>
      </p:sp>
      <p:sp>
        <p:nvSpPr>
          <p:cNvPr id="161" name="Title 16">
            <a:extLst>
              <a:ext uri="{FF2B5EF4-FFF2-40B4-BE49-F238E27FC236}">
                <a16:creationId xmlns:a16="http://schemas.microsoft.com/office/drawing/2014/main" id="{8A22D2BC-D66A-4C4D-A027-1376E49888EF}"/>
              </a:ext>
            </a:extLst>
          </p:cNvPr>
          <p:cNvSpPr txBox="1">
            <a:spLocks/>
          </p:cNvSpPr>
          <p:nvPr/>
        </p:nvSpPr>
        <p:spPr>
          <a:xfrm>
            <a:off x="588264" y="3230079"/>
            <a:ext cx="31783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Monitor for containers to provide better logging, troubleshooting, with no direct container access </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588264" y="4497827"/>
            <a:ext cx="31783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RBAC control for fine grained Kubernetes resources access control</a:t>
            </a:r>
          </a:p>
        </p:txBody>
      </p:sp>
      <p:sp>
        <p:nvSpPr>
          <p:cNvPr id="64" name="Title 1">
            <a:extLst>
              <a:ext uri="{FF2B5EF4-FFF2-40B4-BE49-F238E27FC236}">
                <a16:creationId xmlns:a16="http://schemas.microsoft.com/office/drawing/2014/main" id="{EB954D00-35A3-459C-8AD9-1B0AAEDF944B}"/>
              </a:ext>
            </a:extLst>
          </p:cNvPr>
          <p:cNvSpPr txBox="1">
            <a:spLocks/>
          </p:cNvSpPr>
          <p:nvPr/>
        </p:nvSpPr>
        <p:spPr>
          <a:xfrm>
            <a:off x="6061484" y="246990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Firewall</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5257626" y="2644601"/>
            <a:ext cx="4413600" cy="358670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cxnSp>
        <p:nvCxnSpPr>
          <p:cNvPr id="67" name="Straight Arrow Connector 66">
            <a:extLst>
              <a:ext uri="{FF2B5EF4-FFF2-40B4-BE49-F238E27FC236}">
                <a16:creationId xmlns:a16="http://schemas.microsoft.com/office/drawing/2014/main" id="{9CA3528C-FE6D-4D36-9838-59A64BE917CE}"/>
              </a:ext>
            </a:extLst>
          </p:cNvPr>
          <p:cNvCxnSpPr>
            <a:cxnSpLocks/>
          </p:cNvCxnSpPr>
          <p:nvPr/>
        </p:nvCxnSpPr>
        <p:spPr>
          <a:xfrm flipH="1">
            <a:off x="6602725" y="2339357"/>
            <a:ext cx="1" cy="532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4DBA261-EADB-45D4-A426-01333D2BE03B}"/>
              </a:ext>
            </a:extLst>
          </p:cNvPr>
          <p:cNvGrpSpPr/>
          <p:nvPr/>
        </p:nvGrpSpPr>
        <p:grpSpPr>
          <a:xfrm>
            <a:off x="6145252" y="1801765"/>
            <a:ext cx="914400" cy="537592"/>
            <a:chOff x="9197760" y="567284"/>
            <a:chExt cx="914400" cy="537592"/>
          </a:xfrm>
        </p:grpSpPr>
        <p:sp>
          <p:nvSpPr>
            <p:cNvPr id="73" name="globe_2" title="Icon of a sphere made of lines">
              <a:extLst>
                <a:ext uri="{FF2B5EF4-FFF2-40B4-BE49-F238E27FC236}">
                  <a16:creationId xmlns:a16="http://schemas.microsoft.com/office/drawing/2014/main" id="{B6BD313A-F87B-4817-98D4-6EA40217A426}"/>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Title 1">
              <a:extLst>
                <a:ext uri="{FF2B5EF4-FFF2-40B4-BE49-F238E27FC236}">
                  <a16:creationId xmlns:a16="http://schemas.microsoft.com/office/drawing/2014/main" id="{5A4BC859-CC3F-4CD2-A006-E2E9865DEFE8}"/>
                </a:ext>
              </a:extLst>
            </p:cNvPr>
            <p:cNvSpPr txBox="1">
              <a:spLocks/>
            </p:cNvSpPr>
            <p:nvPr/>
          </p:nvSpPr>
          <p:spPr>
            <a:xfrm>
              <a:off x="9197760" y="567284"/>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5" name="Group 4">
            <a:extLst>
              <a:ext uri="{FF2B5EF4-FFF2-40B4-BE49-F238E27FC236}">
                <a16:creationId xmlns:a16="http://schemas.microsoft.com/office/drawing/2014/main" id="{738A1019-04F0-4589-96EA-4FC266F3F207}"/>
              </a:ext>
            </a:extLst>
          </p:cNvPr>
          <p:cNvGrpSpPr/>
          <p:nvPr/>
        </p:nvGrpSpPr>
        <p:grpSpPr>
          <a:xfrm>
            <a:off x="6274814" y="2910717"/>
            <a:ext cx="544103" cy="724478"/>
            <a:chOff x="6057900" y="2438865"/>
            <a:chExt cx="544103" cy="724478"/>
          </a:xfrm>
        </p:grpSpPr>
        <p:grpSp>
          <p:nvGrpSpPr>
            <p:cNvPr id="85" name="Group 84">
              <a:extLst>
                <a:ext uri="{FF2B5EF4-FFF2-40B4-BE49-F238E27FC236}">
                  <a16:creationId xmlns:a16="http://schemas.microsoft.com/office/drawing/2014/main" id="{B39628CD-21E4-4C36-982E-053EC40A3E08}"/>
                </a:ext>
              </a:extLst>
            </p:cNvPr>
            <p:cNvGrpSpPr/>
            <p:nvPr/>
          </p:nvGrpSpPr>
          <p:grpSpPr>
            <a:xfrm>
              <a:off x="6169073" y="2438865"/>
              <a:ext cx="432930" cy="724478"/>
              <a:chOff x="5870579" y="3690518"/>
              <a:chExt cx="432930" cy="724478"/>
            </a:xfrm>
          </p:grpSpPr>
          <p:grpSp>
            <p:nvGrpSpPr>
              <p:cNvPr id="90" name="Group 89">
                <a:extLst>
                  <a:ext uri="{FF2B5EF4-FFF2-40B4-BE49-F238E27FC236}">
                    <a16:creationId xmlns:a16="http://schemas.microsoft.com/office/drawing/2014/main" id="{13C98769-1B56-4A87-AB25-8C664F4C6997}"/>
                  </a:ext>
                </a:extLst>
              </p:cNvPr>
              <p:cNvGrpSpPr/>
              <p:nvPr/>
            </p:nvGrpSpPr>
            <p:grpSpPr>
              <a:xfrm>
                <a:off x="5870579" y="3982066"/>
                <a:ext cx="432930" cy="432930"/>
                <a:chOff x="2121266" y="3372344"/>
                <a:chExt cx="533589" cy="533589"/>
              </a:xfrm>
            </p:grpSpPr>
            <p:sp>
              <p:nvSpPr>
                <p:cNvPr id="91" name="Rectangle: Rounded Corners 90">
                  <a:extLst>
                    <a:ext uri="{FF2B5EF4-FFF2-40B4-BE49-F238E27FC236}">
                      <a16:creationId xmlns:a16="http://schemas.microsoft.com/office/drawing/2014/main" id="{CC39EB77-823D-4D50-B66A-412E4E98B4B0}"/>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0CCFC10F-A0C9-40ED-8EEE-3A6BCD5CA2BB}"/>
                    </a:ext>
                  </a:extLst>
                </p:cNvPr>
                <p:cNvGrpSpPr/>
                <p:nvPr/>
              </p:nvGrpSpPr>
              <p:grpSpPr>
                <a:xfrm>
                  <a:off x="2210352" y="3471248"/>
                  <a:ext cx="355417" cy="335781"/>
                  <a:chOff x="3172902" y="4132385"/>
                  <a:chExt cx="355417" cy="335781"/>
                </a:xfrm>
              </p:grpSpPr>
              <p:grpSp>
                <p:nvGrpSpPr>
                  <p:cNvPr id="93" name="Group 92">
                    <a:extLst>
                      <a:ext uri="{FF2B5EF4-FFF2-40B4-BE49-F238E27FC236}">
                        <a16:creationId xmlns:a16="http://schemas.microsoft.com/office/drawing/2014/main" id="{F2214B4E-F6E8-437E-9DD6-3580C9285F70}"/>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62820A4C-BB5A-4C82-8B8A-BAA76AF21BB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7E99C6FC-F32E-43BC-BC4E-1FC751E17A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8FA23A5D-724F-4C3B-B6F7-9885659B57E3}"/>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C77C83E1-B0D0-4640-AE67-BE025795210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E0F5574-977D-46A2-A226-0C09DC14CF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938774F-E6A9-40D8-8103-E239EFE2D3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04223064-7F92-499E-8DB2-CC5752BDFD4A}"/>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BA721E26-D4B2-4738-B7EC-917B0B69B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A0119B8-8D80-4B9E-B982-EA38FAA7501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sp>
            <p:nvSpPr>
              <p:cNvPr id="87" name="Title 1">
                <a:extLst>
                  <a:ext uri="{FF2B5EF4-FFF2-40B4-BE49-F238E27FC236}">
                    <a16:creationId xmlns:a16="http://schemas.microsoft.com/office/drawing/2014/main" id="{BD132A37-45AC-4CB4-B771-6723EC7F27D8}"/>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3" name="Oval 2">
              <a:extLst>
                <a:ext uri="{FF2B5EF4-FFF2-40B4-BE49-F238E27FC236}">
                  <a16:creationId xmlns:a16="http://schemas.microsoft.com/office/drawing/2014/main" id="{A03AFB69-4E07-4A6E-9E42-8F661DA098DE}"/>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Lock" title="Icon of a padlock">
              <a:extLst>
                <a:ext uri="{FF2B5EF4-FFF2-40B4-BE49-F238E27FC236}">
                  <a16:creationId xmlns:a16="http://schemas.microsoft.com/office/drawing/2014/main" id="{A06F3DA0-CC59-473D-B27E-DEBEC1075852}"/>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907BF4B8-36BB-43F7-9262-38051805954A}"/>
              </a:ext>
            </a:extLst>
          </p:cNvPr>
          <p:cNvGrpSpPr/>
          <p:nvPr/>
        </p:nvGrpSpPr>
        <p:grpSpPr>
          <a:xfrm>
            <a:off x="5456347" y="4535525"/>
            <a:ext cx="432930" cy="724478"/>
            <a:chOff x="5456347" y="4535525"/>
            <a:chExt cx="432930" cy="724478"/>
          </a:xfrm>
        </p:grpSpPr>
        <p:sp>
          <p:nvSpPr>
            <p:cNvPr id="148" name="Rectangle: Rounded Corners 147">
              <a:extLst>
                <a:ext uri="{FF2B5EF4-FFF2-40B4-BE49-F238E27FC236}">
                  <a16:creationId xmlns:a16="http://schemas.microsoft.com/office/drawing/2014/main" id="{D1DC5F17-5435-4201-AE80-E44BB2F92515}"/>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D573CE32-F103-4E9C-9B24-47DD7DD88A5D}"/>
                </a:ext>
              </a:extLst>
            </p:cNvPr>
            <p:cNvSpPr txBox="1">
              <a:spLocks/>
            </p:cNvSpPr>
            <p:nvPr/>
          </p:nvSpPr>
          <p:spPr>
            <a:xfrm>
              <a:off x="5456347" y="45355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50" name="Graphic 149">
              <a:extLst>
                <a:ext uri="{FF2B5EF4-FFF2-40B4-BE49-F238E27FC236}">
                  <a16:creationId xmlns:a16="http://schemas.microsoft.com/office/drawing/2014/main" id="{FCCC7FE7-0DAF-43E8-8287-9244623DC4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grpSp>
        <p:nvGrpSpPr>
          <p:cNvPr id="30" name="Group 29">
            <a:extLst>
              <a:ext uri="{FF2B5EF4-FFF2-40B4-BE49-F238E27FC236}">
                <a16:creationId xmlns:a16="http://schemas.microsoft.com/office/drawing/2014/main" id="{BEBEB728-C23E-4DD1-843B-34E9E9F38BA4}"/>
              </a:ext>
            </a:extLst>
          </p:cNvPr>
          <p:cNvGrpSpPr/>
          <p:nvPr/>
        </p:nvGrpSpPr>
        <p:grpSpPr>
          <a:xfrm>
            <a:off x="5433465" y="5337477"/>
            <a:ext cx="432930" cy="724478"/>
            <a:chOff x="5266103" y="3037035"/>
            <a:chExt cx="432930" cy="724478"/>
          </a:xfrm>
        </p:grpSpPr>
        <p:sp>
          <p:nvSpPr>
            <p:cNvPr id="141" name="Title 1">
              <a:extLst>
                <a:ext uri="{FF2B5EF4-FFF2-40B4-BE49-F238E27FC236}">
                  <a16:creationId xmlns:a16="http://schemas.microsoft.com/office/drawing/2014/main" id="{01029BAC-C31D-404B-9188-C536106C3FA9}"/>
                </a:ext>
              </a:extLst>
            </p:cNvPr>
            <p:cNvSpPr txBox="1">
              <a:spLocks/>
            </p:cNvSpPr>
            <p:nvPr/>
          </p:nvSpPr>
          <p:spPr>
            <a:xfrm>
              <a:off x="5266103" y="303703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Insights</a:t>
              </a:r>
            </a:p>
          </p:txBody>
        </p:sp>
        <p:grpSp>
          <p:nvGrpSpPr>
            <p:cNvPr id="28" name="Group 27">
              <a:extLst>
                <a:ext uri="{FF2B5EF4-FFF2-40B4-BE49-F238E27FC236}">
                  <a16:creationId xmlns:a16="http://schemas.microsoft.com/office/drawing/2014/main" id="{FC42D1C4-8B13-42A5-B2FE-BCF0605A7F47}"/>
                </a:ext>
              </a:extLst>
            </p:cNvPr>
            <p:cNvGrpSpPr/>
            <p:nvPr/>
          </p:nvGrpSpPr>
          <p:grpSpPr>
            <a:xfrm>
              <a:off x="5266103" y="3328583"/>
              <a:ext cx="432930" cy="432930"/>
              <a:chOff x="5266103" y="3328583"/>
              <a:chExt cx="432930" cy="432930"/>
            </a:xfrm>
          </p:grpSpPr>
          <p:sp>
            <p:nvSpPr>
              <p:cNvPr id="140" name="Rectangle: Rounded Corners 139">
                <a:extLst>
                  <a:ext uri="{FF2B5EF4-FFF2-40B4-BE49-F238E27FC236}">
                    <a16:creationId xmlns:a16="http://schemas.microsoft.com/office/drawing/2014/main" id="{CCA18EE3-2349-4F0F-A0BD-D28B8E4A64DD}"/>
                  </a:ext>
                </a:extLst>
              </p:cNvPr>
              <p:cNvSpPr/>
              <p:nvPr/>
            </p:nvSpPr>
            <p:spPr bwMode="auto">
              <a:xfrm>
                <a:off x="5266103" y="332858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C5E20183-DA57-4F57-BBCB-21337CD2188F}"/>
                  </a:ext>
                </a:extLst>
              </p:cNvPr>
              <p:cNvGrpSpPr/>
              <p:nvPr/>
            </p:nvGrpSpPr>
            <p:grpSpPr>
              <a:xfrm>
                <a:off x="5373930" y="3380504"/>
                <a:ext cx="217276" cy="329089"/>
                <a:chOff x="5928489" y="3173144"/>
                <a:chExt cx="333375" cy="504935"/>
              </a:xfrm>
              <a:solidFill>
                <a:srgbClr val="0078D4"/>
              </a:solidFill>
            </p:grpSpPr>
            <p:sp>
              <p:nvSpPr>
                <p:cNvPr id="21" name="Freeform: Shape 20">
                  <a:extLst>
                    <a:ext uri="{FF2B5EF4-FFF2-40B4-BE49-F238E27FC236}">
                      <a16:creationId xmlns:a16="http://schemas.microsoft.com/office/drawing/2014/main" id="{282BCEC3-04B3-4DD2-A340-B6FFBDA3BC56}"/>
                    </a:ext>
                  </a:extLst>
                </p:cNvPr>
                <p:cNvSpPr/>
                <p:nvPr/>
              </p:nvSpPr>
              <p:spPr>
                <a:xfrm>
                  <a:off x="6038374" y="3560921"/>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71BE7AE-ED18-4D78-BFFC-349D2FD372A2}"/>
                    </a:ext>
                  </a:extLst>
                </p:cNvPr>
                <p:cNvSpPr/>
                <p:nvPr/>
              </p:nvSpPr>
              <p:spPr>
                <a:xfrm>
                  <a:off x="6038374" y="3630454"/>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9594B633-6DB1-4362-92A3-71EF1B0D4CAE}"/>
                    </a:ext>
                  </a:extLst>
                </p:cNvPr>
                <p:cNvSpPr/>
                <p:nvPr/>
              </p:nvSpPr>
              <p:spPr>
                <a:xfrm>
                  <a:off x="6025991" y="3341846"/>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65BFEC7-6A3E-45E5-A19A-B2865DCFA398}"/>
                    </a:ext>
                  </a:extLst>
                </p:cNvPr>
                <p:cNvSpPr/>
                <p:nvPr/>
              </p:nvSpPr>
              <p:spPr>
                <a:xfrm>
                  <a:off x="6115526" y="3341846"/>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D7DE7D7-195F-4FAB-8F8E-E942684251DB}"/>
                    </a:ext>
                  </a:extLst>
                </p:cNvPr>
                <p:cNvSpPr/>
                <p:nvPr/>
              </p:nvSpPr>
              <p:spPr>
                <a:xfrm>
                  <a:off x="5928489" y="3173144"/>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 name="Group 50">
            <a:extLst>
              <a:ext uri="{FF2B5EF4-FFF2-40B4-BE49-F238E27FC236}">
                <a16:creationId xmlns:a16="http://schemas.microsoft.com/office/drawing/2014/main" id="{F7FCD262-C1EB-4AFB-8003-1145C3DC86D4}"/>
              </a:ext>
            </a:extLst>
          </p:cNvPr>
          <p:cNvGrpSpPr/>
          <p:nvPr/>
        </p:nvGrpSpPr>
        <p:grpSpPr>
          <a:xfrm>
            <a:off x="5456347" y="2910717"/>
            <a:ext cx="432930" cy="724478"/>
            <a:chOff x="5456347" y="2910717"/>
            <a:chExt cx="432930" cy="724478"/>
          </a:xfrm>
        </p:grpSpPr>
        <p:sp>
          <p:nvSpPr>
            <p:cNvPr id="120" name="Rectangle: Rounded Corners 119">
              <a:extLst>
                <a:ext uri="{FF2B5EF4-FFF2-40B4-BE49-F238E27FC236}">
                  <a16:creationId xmlns:a16="http://schemas.microsoft.com/office/drawing/2014/main" id="{455EF0C2-6562-4A0F-95AA-3C8A8B675F68}"/>
                </a:ext>
              </a:extLst>
            </p:cNvPr>
            <p:cNvSpPr/>
            <p:nvPr/>
          </p:nvSpPr>
          <p:spPr bwMode="auto">
            <a:xfrm>
              <a:off x="5456347" y="320226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FA6C5D35-2063-4762-89F6-BF3C99729563}"/>
                </a:ext>
              </a:extLst>
            </p:cNvPr>
            <p:cNvSpPr txBox="1">
              <a:spLocks/>
            </p:cNvSpPr>
            <p:nvPr/>
          </p:nvSpPr>
          <p:spPr>
            <a:xfrm>
              <a:off x="5456347" y="291071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a:t>
              </a:r>
            </a:p>
          </p:txBody>
        </p:sp>
        <p:grpSp>
          <p:nvGrpSpPr>
            <p:cNvPr id="158" name="Group 157">
              <a:extLst>
                <a:ext uri="{FF2B5EF4-FFF2-40B4-BE49-F238E27FC236}">
                  <a16:creationId xmlns:a16="http://schemas.microsoft.com/office/drawing/2014/main" id="{2A801EED-29D2-43F3-BCA0-FD63940BEE3A}"/>
                </a:ext>
              </a:extLst>
            </p:cNvPr>
            <p:cNvGrpSpPr/>
            <p:nvPr/>
          </p:nvGrpSpPr>
          <p:grpSpPr>
            <a:xfrm>
              <a:off x="5521266" y="3332725"/>
              <a:ext cx="303093" cy="172010"/>
              <a:chOff x="4243181" y="2376385"/>
              <a:chExt cx="3950114" cy="2241754"/>
            </a:xfrm>
            <a:solidFill>
              <a:srgbClr val="0078D4"/>
            </a:solidFill>
          </p:grpSpPr>
          <p:sp>
            <p:nvSpPr>
              <p:cNvPr id="166" name="Freeform: Shape 165">
                <a:extLst>
                  <a:ext uri="{FF2B5EF4-FFF2-40B4-BE49-F238E27FC236}">
                    <a16:creationId xmlns:a16="http://schemas.microsoft.com/office/drawing/2014/main" id="{9E1DBA87-974B-453F-A645-BBFE2210D9B0}"/>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A2A8662A-B1EC-480D-84E2-3A5752209CC6}"/>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14F227E2-B4D9-43F0-A6CD-3F8A9278056D}"/>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F8DFF9A8-27F0-446C-A404-E5FFEDF527F0}"/>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Rounded Corners 169">
                <a:extLst>
                  <a:ext uri="{FF2B5EF4-FFF2-40B4-BE49-F238E27FC236}">
                    <a16:creationId xmlns:a16="http://schemas.microsoft.com/office/drawing/2014/main" id="{3482E388-F30E-43F3-80F2-58103BF50AF7}"/>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263260B8-585B-40AF-90AA-062D23561325}"/>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4" name="Straight Arrow Connector 173">
            <a:extLst>
              <a:ext uri="{FF2B5EF4-FFF2-40B4-BE49-F238E27FC236}">
                <a16:creationId xmlns:a16="http://schemas.microsoft.com/office/drawing/2014/main" id="{C6EDD98C-F7D9-4F43-8F9E-2A24333093D5}"/>
              </a:ext>
            </a:extLst>
          </p:cNvPr>
          <p:cNvCxnSpPr>
            <a:cxnSpLocks/>
            <a:stCxn id="120" idx="3"/>
            <a:endCxn id="91" idx="1"/>
          </p:cNvCxnSpPr>
          <p:nvPr/>
        </p:nvCxnSpPr>
        <p:spPr>
          <a:xfrm>
            <a:off x="5889277" y="3418730"/>
            <a:ext cx="4967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D487903-A1B1-49B0-8C04-B767E174DEA4}"/>
              </a:ext>
            </a:extLst>
          </p:cNvPr>
          <p:cNvCxnSpPr>
            <a:cxnSpLocks/>
            <a:stCxn id="140" idx="3"/>
            <a:endCxn id="91" idx="1"/>
          </p:cNvCxnSpPr>
          <p:nvPr/>
        </p:nvCxnSpPr>
        <p:spPr>
          <a:xfrm flipV="1">
            <a:off x="5866395" y="3418730"/>
            <a:ext cx="519592" cy="2426760"/>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2780BA6E-4FEB-429B-A7DF-31874B2E08E7}"/>
              </a:ext>
            </a:extLst>
          </p:cNvPr>
          <p:cNvGrpSpPr/>
          <p:nvPr/>
        </p:nvGrpSpPr>
        <p:grpSpPr>
          <a:xfrm>
            <a:off x="6385987" y="4172186"/>
            <a:ext cx="432930" cy="724478"/>
            <a:chOff x="7019297" y="4118061"/>
            <a:chExt cx="432930" cy="724478"/>
          </a:xfrm>
        </p:grpSpPr>
        <p:sp>
          <p:nvSpPr>
            <p:cNvPr id="178" name="Rectangle: Rounded Corners 177">
              <a:extLst>
                <a:ext uri="{FF2B5EF4-FFF2-40B4-BE49-F238E27FC236}">
                  <a16:creationId xmlns:a16="http://schemas.microsoft.com/office/drawing/2014/main" id="{CA4CD102-D369-4575-AEEC-0EFAF026BB3A}"/>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9" name="Title 1">
              <a:extLst>
                <a:ext uri="{FF2B5EF4-FFF2-40B4-BE49-F238E27FC236}">
                  <a16:creationId xmlns:a16="http://schemas.microsoft.com/office/drawing/2014/main" id="{AF92B820-42DD-4EA5-9D54-C7667BF8FFB9}"/>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201" name="Group 200">
              <a:extLst>
                <a:ext uri="{FF2B5EF4-FFF2-40B4-BE49-F238E27FC236}">
                  <a16:creationId xmlns:a16="http://schemas.microsoft.com/office/drawing/2014/main" id="{2A30E098-0463-4809-99DC-990D2B46DFC7}"/>
                </a:ext>
              </a:extLst>
            </p:cNvPr>
            <p:cNvGrpSpPr/>
            <p:nvPr/>
          </p:nvGrpSpPr>
          <p:grpSpPr>
            <a:xfrm>
              <a:off x="7125788" y="4480947"/>
              <a:ext cx="219948" cy="290254"/>
              <a:chOff x="10305105" y="2133716"/>
              <a:chExt cx="263317" cy="347486"/>
            </a:xfrm>
          </p:grpSpPr>
          <p:sp>
            <p:nvSpPr>
              <p:cNvPr id="202" name="Freeform: Shape 201">
                <a:extLst>
                  <a:ext uri="{FF2B5EF4-FFF2-40B4-BE49-F238E27FC236}">
                    <a16:creationId xmlns:a16="http://schemas.microsoft.com/office/drawing/2014/main" id="{4DFA7D5E-B72E-46C9-BB57-9D702F0704A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4B867E3-5337-439E-A75A-EC63BA2CA17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03B22B2-6D32-4E57-801A-2B50689A20C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69AEE69D-6F80-4754-9A95-922BC519DBC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2A3844D1-A6E4-4F80-BD9F-77C787A20A75}"/>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49FEA60-E5FB-4B65-A035-490500704518}"/>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DF6FB97A-76B7-4B0E-968A-FB319DD800D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BD7EB85F-A9A6-4FAC-B658-0A9462D90A10}"/>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48482AB-962E-425C-86B1-2AE4CF434935}"/>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37" name="Group 236">
            <a:extLst>
              <a:ext uri="{FF2B5EF4-FFF2-40B4-BE49-F238E27FC236}">
                <a16:creationId xmlns:a16="http://schemas.microsoft.com/office/drawing/2014/main" id="{50F6EECC-69FD-499D-B4BE-8A6EADF8635A}"/>
              </a:ext>
            </a:extLst>
          </p:cNvPr>
          <p:cNvGrpSpPr/>
          <p:nvPr/>
        </p:nvGrpSpPr>
        <p:grpSpPr>
          <a:xfrm>
            <a:off x="7048560" y="4172186"/>
            <a:ext cx="681814" cy="995726"/>
            <a:chOff x="7853530" y="4387907"/>
            <a:chExt cx="681814" cy="995726"/>
          </a:xfrm>
        </p:grpSpPr>
        <p:sp>
          <p:nvSpPr>
            <p:cNvPr id="188" name="Rectangle: Rounded Corners 187">
              <a:extLst>
                <a:ext uri="{FF2B5EF4-FFF2-40B4-BE49-F238E27FC236}">
                  <a16:creationId xmlns:a16="http://schemas.microsoft.com/office/drawing/2014/main" id="{2DBCC7DE-9984-43BD-8FED-8CC5D8447A9A}"/>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664505F9-1463-458A-ABE3-F216122A765D}"/>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97" name="Title 1">
              <a:extLst>
                <a:ext uri="{FF2B5EF4-FFF2-40B4-BE49-F238E27FC236}">
                  <a16:creationId xmlns:a16="http://schemas.microsoft.com/office/drawing/2014/main" id="{9890CF40-7DE9-465C-8FC5-33F4065E8776}"/>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dirty="0">
                  <a:solidFill>
                    <a:srgbClr val="000000"/>
                  </a:solidFill>
                  <a:latin typeface="Segoe UI"/>
                  <a:cs typeface="Segoe UI Semibold" panose="020B0702040204020203" pitchFamily="34" charset="0"/>
                </a:rPr>
                <a:t>Performance Document DB</a:t>
              </a:r>
            </a:p>
          </p:txBody>
        </p:sp>
        <p:pic>
          <p:nvPicPr>
            <p:cNvPr id="236" name="Graphic 235">
              <a:extLst>
                <a:ext uri="{FF2B5EF4-FFF2-40B4-BE49-F238E27FC236}">
                  <a16:creationId xmlns:a16="http://schemas.microsoft.com/office/drawing/2014/main" id="{7293E200-25E7-4896-9BC5-A26A1CF1B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212" name="Straight Arrow Connector 211">
            <a:extLst>
              <a:ext uri="{FF2B5EF4-FFF2-40B4-BE49-F238E27FC236}">
                <a16:creationId xmlns:a16="http://schemas.microsoft.com/office/drawing/2014/main" id="{9A8FA22A-D14C-4B7C-B86B-C56A9C7BBB23}"/>
              </a:ext>
            </a:extLst>
          </p:cNvPr>
          <p:cNvCxnSpPr>
            <a:cxnSpLocks/>
          </p:cNvCxnSpPr>
          <p:nvPr/>
        </p:nvCxnSpPr>
        <p:spPr>
          <a:xfrm>
            <a:off x="6602452" y="3635195"/>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D2B31370-03AD-417B-A988-3948EE9DBCBE}"/>
              </a:ext>
            </a:extLst>
          </p:cNvPr>
          <p:cNvCxnSpPr>
            <a:cxnSpLocks/>
          </p:cNvCxnSpPr>
          <p:nvPr/>
        </p:nvCxnSpPr>
        <p:spPr>
          <a:xfrm rot="16200000" flipH="1">
            <a:off x="6744499" y="3493147"/>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152D599-1A21-4BE0-98C6-B88113081A46}"/>
              </a:ext>
            </a:extLst>
          </p:cNvPr>
          <p:cNvCxnSpPr>
            <a:cxnSpLocks/>
          </p:cNvCxnSpPr>
          <p:nvPr/>
        </p:nvCxnSpPr>
        <p:spPr>
          <a:xfrm>
            <a:off x="5894392" y="4233540"/>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3FD764-EEB2-43DC-8ACC-67D97ADF8FFB}"/>
              </a:ext>
            </a:extLst>
          </p:cNvPr>
          <p:cNvGrpSpPr/>
          <p:nvPr/>
        </p:nvGrpSpPr>
        <p:grpSpPr>
          <a:xfrm>
            <a:off x="5458458" y="3712669"/>
            <a:ext cx="432930" cy="724478"/>
            <a:chOff x="8611437" y="5068925"/>
            <a:chExt cx="432930" cy="724478"/>
          </a:xfrm>
        </p:grpSpPr>
        <p:sp>
          <p:nvSpPr>
            <p:cNvPr id="112" name="Title 1">
              <a:extLst>
                <a:ext uri="{FF2B5EF4-FFF2-40B4-BE49-F238E27FC236}">
                  <a16:creationId xmlns:a16="http://schemas.microsoft.com/office/drawing/2014/main" id="{5ECF5291-8563-48FD-AA16-3624AA8DB980}"/>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114" name="Rectangle: Rounded Corners 113">
              <a:extLst>
                <a:ext uri="{FF2B5EF4-FFF2-40B4-BE49-F238E27FC236}">
                  <a16:creationId xmlns:a16="http://schemas.microsoft.com/office/drawing/2014/main" id="{8218300D-3128-4027-BD29-E081EEBF63A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EB45CF2A-14A1-4274-B105-F27C18D255E1}"/>
                </a:ext>
              </a:extLst>
            </p:cNvPr>
            <p:cNvGrpSpPr/>
            <p:nvPr/>
          </p:nvGrpSpPr>
          <p:grpSpPr>
            <a:xfrm>
              <a:off x="8685438" y="5418679"/>
              <a:ext cx="284928" cy="316518"/>
              <a:chOff x="9586436" y="3185982"/>
              <a:chExt cx="438150" cy="486728"/>
            </a:xfrm>
            <a:solidFill>
              <a:srgbClr val="0078D4"/>
            </a:solidFill>
          </p:grpSpPr>
          <p:sp>
            <p:nvSpPr>
              <p:cNvPr id="13" name="Freeform: Shape 12">
                <a:extLst>
                  <a:ext uri="{FF2B5EF4-FFF2-40B4-BE49-F238E27FC236}">
                    <a16:creationId xmlns:a16="http://schemas.microsoft.com/office/drawing/2014/main" id="{4E9E83DD-B113-425C-9DD2-35133957ECBC}"/>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D2DB918-BC6D-4E33-8E52-CD929EB49CB2}"/>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32" name="Group 231">
            <a:extLst>
              <a:ext uri="{FF2B5EF4-FFF2-40B4-BE49-F238E27FC236}">
                <a16:creationId xmlns:a16="http://schemas.microsoft.com/office/drawing/2014/main" id="{F4829817-AB3A-4D7C-B94E-B92A53CF36CA}"/>
              </a:ext>
            </a:extLst>
          </p:cNvPr>
          <p:cNvGrpSpPr/>
          <p:nvPr/>
        </p:nvGrpSpPr>
        <p:grpSpPr>
          <a:xfrm>
            <a:off x="7906051" y="4699595"/>
            <a:ext cx="829460" cy="845318"/>
            <a:chOff x="7701244" y="5132116"/>
            <a:chExt cx="829460" cy="845318"/>
          </a:xfrm>
        </p:grpSpPr>
        <p:sp>
          <p:nvSpPr>
            <p:cNvPr id="124" name="Title 1">
              <a:extLst>
                <a:ext uri="{FF2B5EF4-FFF2-40B4-BE49-F238E27FC236}">
                  <a16:creationId xmlns:a16="http://schemas.microsoft.com/office/drawing/2014/main" id="{D395EB0E-0B27-4DF3-BD05-A86A7DD0892B}"/>
                </a:ext>
              </a:extLst>
            </p:cNvPr>
            <p:cNvSpPr txBox="1">
              <a:spLocks/>
            </p:cNvSpPr>
            <p:nvPr/>
          </p:nvSpPr>
          <p:spPr>
            <a:xfrm>
              <a:off x="7726914" y="5132116"/>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 Hub</a:t>
              </a:r>
            </a:p>
          </p:txBody>
        </p:sp>
        <p:sp>
          <p:nvSpPr>
            <p:cNvPr id="126" name="Rectangle: Rounded Corners 125">
              <a:extLst>
                <a:ext uri="{FF2B5EF4-FFF2-40B4-BE49-F238E27FC236}">
                  <a16:creationId xmlns:a16="http://schemas.microsoft.com/office/drawing/2014/main" id="{AC02B505-6D41-4797-9DAC-CA4FC0496EFA}"/>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B6395688-E5B8-457C-B76D-C55D097E95F9}"/>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Batch processing</a:t>
              </a:r>
            </a:p>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dirty="0">
                  <a:solidFill>
                    <a:srgbClr val="000000"/>
                  </a:solidFill>
                  <a:latin typeface="Segoe UI"/>
                  <a:cs typeface="Segoe UI Semibold" panose="020B0702040204020203" pitchFamily="34" charset="0"/>
                </a:rPr>
                <a:t>Event Simulation</a:t>
              </a:r>
              <a:endPar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endParaRPr>
            </a:p>
          </p:txBody>
        </p:sp>
        <p:grpSp>
          <p:nvGrpSpPr>
            <p:cNvPr id="229" name="Group 228">
              <a:extLst>
                <a:ext uri="{FF2B5EF4-FFF2-40B4-BE49-F238E27FC236}">
                  <a16:creationId xmlns:a16="http://schemas.microsoft.com/office/drawing/2014/main" id="{C6F577BF-55E0-4776-8FB2-AD88322C13A9}"/>
                </a:ext>
              </a:extLst>
            </p:cNvPr>
            <p:cNvGrpSpPr/>
            <p:nvPr/>
          </p:nvGrpSpPr>
          <p:grpSpPr>
            <a:xfrm>
              <a:off x="7971949" y="5364572"/>
              <a:ext cx="271982" cy="286226"/>
              <a:chOff x="5918359" y="3225641"/>
              <a:chExt cx="381952" cy="401955"/>
            </a:xfrm>
            <a:solidFill>
              <a:srgbClr val="0078D4"/>
            </a:solidFill>
          </p:grpSpPr>
          <p:sp>
            <p:nvSpPr>
              <p:cNvPr id="20" name="Freeform: Shape 19">
                <a:extLst>
                  <a:ext uri="{FF2B5EF4-FFF2-40B4-BE49-F238E27FC236}">
                    <a16:creationId xmlns:a16="http://schemas.microsoft.com/office/drawing/2014/main" id="{4CC8D937-F852-4ECF-9B13-19A4190347FF}"/>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C94B24B0-84B7-4065-B277-0E747B4D1DEA}"/>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F8BD7C1-9567-4B11-A07C-9A0793E4CC17}"/>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31EFCAEC-CA2C-4117-AC70-41ABA8EB4546}"/>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4FE580D-2403-4623-820D-6D6D738EE73F}"/>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A4869C2B-4355-4E83-A35D-16DBB6FCCFC7}"/>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6F0A218-36EB-4484-846A-250CC067F3C4}"/>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1B69850-7515-4189-AE3B-81B062CEA826}"/>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5" name="Group 254">
            <a:extLst>
              <a:ext uri="{FF2B5EF4-FFF2-40B4-BE49-F238E27FC236}">
                <a16:creationId xmlns:a16="http://schemas.microsoft.com/office/drawing/2014/main" id="{0EEF80B5-8E81-4E8D-B065-699B78B93E94}"/>
              </a:ext>
            </a:extLst>
          </p:cNvPr>
          <p:cNvGrpSpPr/>
          <p:nvPr/>
        </p:nvGrpSpPr>
        <p:grpSpPr>
          <a:xfrm>
            <a:off x="8105684" y="2910717"/>
            <a:ext cx="432930" cy="724478"/>
            <a:chOff x="8179134" y="2263745"/>
            <a:chExt cx="432930" cy="724478"/>
          </a:xfrm>
        </p:grpSpPr>
        <p:sp>
          <p:nvSpPr>
            <p:cNvPr id="165" name="Rectangle: Rounded Corners 164">
              <a:extLst>
                <a:ext uri="{FF2B5EF4-FFF2-40B4-BE49-F238E27FC236}">
                  <a16:creationId xmlns:a16="http://schemas.microsoft.com/office/drawing/2014/main" id="{73EB6FC8-FCDA-45D7-B515-23B6EA6E8228}"/>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8" name="Graphic 246">
              <a:extLst>
                <a:ext uri="{FF2B5EF4-FFF2-40B4-BE49-F238E27FC236}">
                  <a16:creationId xmlns:a16="http://schemas.microsoft.com/office/drawing/2014/main" id="{7AD8D882-460B-4332-82FF-9ABADB352F34}"/>
                </a:ext>
              </a:extLst>
            </p:cNvPr>
            <p:cNvGrpSpPr/>
            <p:nvPr/>
          </p:nvGrpSpPr>
          <p:grpSpPr>
            <a:xfrm>
              <a:off x="8251772" y="2627931"/>
              <a:ext cx="287655" cy="287655"/>
              <a:chOff x="7808595" y="2588895"/>
              <a:chExt cx="476250" cy="476250"/>
            </a:xfrm>
          </p:grpSpPr>
          <p:sp>
            <p:nvSpPr>
              <p:cNvPr id="249" name="Freeform: Shape 248">
                <a:extLst>
                  <a:ext uri="{FF2B5EF4-FFF2-40B4-BE49-F238E27FC236}">
                    <a16:creationId xmlns:a16="http://schemas.microsoft.com/office/drawing/2014/main" id="{D91FD688-4487-4C7E-9D9A-993A525251C6}"/>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7E37A4CD-863C-45E5-B74C-DECB4FE9885D}"/>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994BFB0A-1F78-4BA8-AA5E-6D6A5C8E6E51}"/>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D0991FB-13A9-4851-B51E-082924A9E2EE}"/>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5FACD280-6726-4712-AB38-610F6E71A4F0}"/>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3" name="Title 1">
              <a:extLst>
                <a:ext uri="{FF2B5EF4-FFF2-40B4-BE49-F238E27FC236}">
                  <a16:creationId xmlns:a16="http://schemas.microsoft.com/office/drawing/2014/main" id="{59A394CE-4B89-4D6A-BF2A-C389017A5117}"/>
                </a:ext>
              </a:extLst>
            </p:cNvPr>
            <p:cNvSpPr txBox="1">
              <a:spLocks/>
            </p:cNvSpPr>
            <p:nvPr/>
          </p:nvSpPr>
          <p:spPr>
            <a:xfrm>
              <a:off x="8179134" y="226374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Factory</a:t>
              </a:r>
            </a:p>
          </p:txBody>
        </p:sp>
      </p:grpSp>
      <p:cxnSp>
        <p:nvCxnSpPr>
          <p:cNvPr id="183" name="Straight Arrow Connector 182">
            <a:extLst>
              <a:ext uri="{FF2B5EF4-FFF2-40B4-BE49-F238E27FC236}">
                <a16:creationId xmlns:a16="http://schemas.microsoft.com/office/drawing/2014/main" id="{A7F1BEA3-CC77-42EB-A122-24DA7C3FA0A4}"/>
              </a:ext>
            </a:extLst>
          </p:cNvPr>
          <p:cNvCxnSpPr>
            <a:cxnSpLocks/>
            <a:stCxn id="165" idx="2"/>
            <a:endCxn id="159" idx="0"/>
          </p:cNvCxnSpPr>
          <p:nvPr/>
        </p:nvCxnSpPr>
        <p:spPr>
          <a:xfrm>
            <a:off x="8322149" y="3635195"/>
            <a:ext cx="0" cy="1632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ABF4442-4DDC-4047-9494-DC349AD7C529}"/>
              </a:ext>
            </a:extLst>
          </p:cNvPr>
          <p:cNvGrpSpPr/>
          <p:nvPr/>
        </p:nvGrpSpPr>
        <p:grpSpPr>
          <a:xfrm>
            <a:off x="8851809" y="2787606"/>
            <a:ext cx="620696" cy="847589"/>
            <a:chOff x="9355154" y="2519886"/>
            <a:chExt cx="620696" cy="847589"/>
          </a:xfrm>
        </p:grpSpPr>
        <p:sp>
          <p:nvSpPr>
            <p:cNvPr id="40" name="Freeform: Shape 39">
              <a:extLst>
                <a:ext uri="{FF2B5EF4-FFF2-40B4-BE49-F238E27FC236}">
                  <a16:creationId xmlns:a16="http://schemas.microsoft.com/office/drawing/2014/main" id="{CF418695-E17F-4FE8-BCC2-9542C847E72B}"/>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0A2BD886-9379-45E3-B1EB-33E141E55624}"/>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3484B65A-B25A-4070-A80F-7D83951566AA}"/>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Management Gateway</a:t>
              </a:r>
            </a:p>
          </p:txBody>
        </p:sp>
      </p:grpSp>
      <p:cxnSp>
        <p:nvCxnSpPr>
          <p:cNvPr id="195" name="Straight Arrow Connector 194">
            <a:extLst>
              <a:ext uri="{FF2B5EF4-FFF2-40B4-BE49-F238E27FC236}">
                <a16:creationId xmlns:a16="http://schemas.microsoft.com/office/drawing/2014/main" id="{BA4A7B25-45B7-4158-9E40-711B88FD0E00}"/>
              </a:ext>
            </a:extLst>
          </p:cNvPr>
          <p:cNvCxnSpPr>
            <a:cxnSpLocks/>
          </p:cNvCxnSpPr>
          <p:nvPr/>
        </p:nvCxnSpPr>
        <p:spPr>
          <a:xfrm flipH="1">
            <a:off x="8538614" y="3427002"/>
            <a:ext cx="4329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E152C9F-FCF1-41CB-B7F4-CAC9A575D2A9}"/>
              </a:ext>
            </a:extLst>
          </p:cNvPr>
          <p:cNvGrpSpPr/>
          <p:nvPr/>
        </p:nvGrpSpPr>
        <p:grpSpPr>
          <a:xfrm>
            <a:off x="10377679" y="2910717"/>
            <a:ext cx="620696" cy="724478"/>
            <a:chOff x="10133029" y="2338197"/>
            <a:chExt cx="620696" cy="724478"/>
          </a:xfrm>
        </p:grpSpPr>
        <p:sp>
          <p:nvSpPr>
            <p:cNvPr id="199" name="Rectangle: Rounded Corners 198">
              <a:extLst>
                <a:ext uri="{FF2B5EF4-FFF2-40B4-BE49-F238E27FC236}">
                  <a16:creationId xmlns:a16="http://schemas.microsoft.com/office/drawing/2014/main" id="{11F62D25-3F35-499E-8616-FD75F7B4EC9D}"/>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0" name="Title 1">
              <a:extLst>
                <a:ext uri="{FF2B5EF4-FFF2-40B4-BE49-F238E27FC236}">
                  <a16:creationId xmlns:a16="http://schemas.microsoft.com/office/drawing/2014/main" id="{4C83C1B1-B6C8-4068-835E-6D989AFF2B0E}"/>
                </a:ext>
              </a:extLst>
            </p:cNvPr>
            <p:cNvSpPr txBox="1">
              <a:spLocks/>
            </p:cNvSpPr>
            <p:nvPr/>
          </p:nvSpPr>
          <p:spPr>
            <a:xfrm>
              <a:off x="10133029" y="2338197"/>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database</a:t>
              </a:r>
            </a:p>
          </p:txBody>
        </p:sp>
        <p:sp>
          <p:nvSpPr>
            <p:cNvPr id="213" name="Database_EFC7" title="Icon of a cylinder">
              <a:extLst>
                <a:ext uri="{FF2B5EF4-FFF2-40B4-BE49-F238E27FC236}">
                  <a16:creationId xmlns:a16="http://schemas.microsoft.com/office/drawing/2014/main" id="{B4E8F356-7D71-41E1-BA2B-7E23F59D3299}"/>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14" name="Straight Arrow Connector 213">
            <a:extLst>
              <a:ext uri="{FF2B5EF4-FFF2-40B4-BE49-F238E27FC236}">
                <a16:creationId xmlns:a16="http://schemas.microsoft.com/office/drawing/2014/main" id="{2D87BD4A-7405-4ED2-9207-D72E2F68DD97}"/>
              </a:ext>
            </a:extLst>
          </p:cNvPr>
          <p:cNvCxnSpPr>
            <a:cxnSpLocks/>
            <a:stCxn id="199" idx="1"/>
            <a:endCxn id="185" idx="3"/>
          </p:cNvCxnSpPr>
          <p:nvPr/>
        </p:nvCxnSpPr>
        <p:spPr>
          <a:xfrm flipH="1">
            <a:off x="9378622" y="3418730"/>
            <a:ext cx="109294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1071B89D-8A51-460F-83CD-E4B25E03D5C5}"/>
              </a:ext>
            </a:extLst>
          </p:cNvPr>
          <p:cNvGrpSpPr/>
          <p:nvPr/>
        </p:nvGrpSpPr>
        <p:grpSpPr>
          <a:xfrm>
            <a:off x="9752676" y="3237397"/>
            <a:ext cx="580758" cy="519875"/>
            <a:chOff x="9044476" y="3871377"/>
            <a:chExt cx="580758" cy="519875"/>
          </a:xfrm>
        </p:grpSpPr>
        <p:sp>
          <p:nvSpPr>
            <p:cNvPr id="221" name="Rectangle 220">
              <a:extLst>
                <a:ext uri="{FF2B5EF4-FFF2-40B4-BE49-F238E27FC236}">
                  <a16:creationId xmlns:a16="http://schemas.microsoft.com/office/drawing/2014/main" id="{F85B0534-0072-4C10-99B4-2F0CD2696348}"/>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EA7B044B-5560-44AD-A71E-5C3420F630BD}"/>
                </a:ext>
              </a:extLst>
            </p:cNvPr>
            <p:cNvGrpSpPr/>
            <p:nvPr/>
          </p:nvGrpSpPr>
          <p:grpSpPr>
            <a:xfrm>
              <a:off x="9044476" y="3871377"/>
              <a:ext cx="580758" cy="519875"/>
              <a:chOff x="9044476" y="3871377"/>
              <a:chExt cx="580758" cy="519875"/>
            </a:xfrm>
          </p:grpSpPr>
          <p:sp>
            <p:nvSpPr>
              <p:cNvPr id="223" name="Title 1">
                <a:extLst>
                  <a:ext uri="{FF2B5EF4-FFF2-40B4-BE49-F238E27FC236}">
                    <a16:creationId xmlns:a16="http://schemas.microsoft.com/office/drawing/2014/main" id="{086971C0-A36C-44F7-8068-997647672666}"/>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6" name="Freeform: Shape 255">
                <a:extLst>
                  <a:ext uri="{FF2B5EF4-FFF2-40B4-BE49-F238E27FC236}">
                    <a16:creationId xmlns:a16="http://schemas.microsoft.com/office/drawing/2014/main" id="{53B7B089-07D3-47B4-89DD-635B0C7295EE}"/>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8" name="Oval 257">
            <a:extLst>
              <a:ext uri="{FF2B5EF4-FFF2-40B4-BE49-F238E27FC236}">
                <a16:creationId xmlns:a16="http://schemas.microsoft.com/office/drawing/2014/main" id="{3FD89EEF-7073-44DC-8BC3-4C88D72A99B9}"/>
              </a:ext>
            </a:extLst>
          </p:cNvPr>
          <p:cNvSpPr/>
          <p:nvPr/>
        </p:nvSpPr>
        <p:spPr bwMode="auto">
          <a:xfrm>
            <a:off x="5110460" y="32815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9" name="Oval 258">
            <a:extLst>
              <a:ext uri="{FF2B5EF4-FFF2-40B4-BE49-F238E27FC236}">
                <a16:creationId xmlns:a16="http://schemas.microsoft.com/office/drawing/2014/main" id="{A627F73E-430B-4322-BC60-830DDE728021}"/>
              </a:ext>
            </a:extLst>
          </p:cNvPr>
          <p:cNvSpPr/>
          <p:nvPr/>
        </p:nvSpPr>
        <p:spPr bwMode="auto">
          <a:xfrm>
            <a:off x="5110460" y="49063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60" name="Oval 259">
            <a:extLst>
              <a:ext uri="{FF2B5EF4-FFF2-40B4-BE49-F238E27FC236}">
                <a16:creationId xmlns:a16="http://schemas.microsoft.com/office/drawing/2014/main" id="{AD6EC336-898C-4203-A220-2DC6B4EFE447}"/>
              </a:ext>
            </a:extLst>
          </p:cNvPr>
          <p:cNvSpPr/>
          <p:nvPr/>
        </p:nvSpPr>
        <p:spPr bwMode="auto">
          <a:xfrm>
            <a:off x="5112287" y="40963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61" name="Oval 260">
            <a:extLst>
              <a:ext uri="{FF2B5EF4-FFF2-40B4-BE49-F238E27FC236}">
                <a16:creationId xmlns:a16="http://schemas.microsoft.com/office/drawing/2014/main" id="{0164306A-6266-4BF5-B855-972738C34627}"/>
              </a:ext>
            </a:extLst>
          </p:cNvPr>
          <p:cNvSpPr/>
          <p:nvPr/>
        </p:nvSpPr>
        <p:spPr bwMode="auto">
          <a:xfrm>
            <a:off x="6889217" y="32815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42" name="Straight Connector 141">
            <a:extLst>
              <a:ext uri="{FF2B5EF4-FFF2-40B4-BE49-F238E27FC236}">
                <a16:creationId xmlns:a16="http://schemas.microsoft.com/office/drawing/2014/main" id="{13370601-778B-43F2-903D-218739351012}"/>
              </a:ext>
            </a:extLst>
          </p:cNvPr>
          <p:cNvCxnSpPr>
            <a:cxnSpLocks/>
          </p:cNvCxnSpPr>
          <p:nvPr/>
        </p:nvCxnSpPr>
        <p:spPr>
          <a:xfrm>
            <a:off x="5889277" y="5027168"/>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56ADE30C-C409-4AB1-9757-C346EF987FD1}"/>
              </a:ext>
            </a:extLst>
          </p:cNvPr>
          <p:cNvCxnSpPr>
            <a:cxnSpLocks/>
            <a:stCxn id="134" idx="2"/>
            <a:endCxn id="178" idx="2"/>
          </p:cNvCxnSpPr>
          <p:nvPr/>
        </p:nvCxnSpPr>
        <p:spPr>
          <a:xfrm rot="5400000" flipH="1">
            <a:off x="7137492" y="4361625"/>
            <a:ext cx="648249" cy="1718329"/>
          </a:xfrm>
          <a:prstGeom prst="bentConnector3">
            <a:avLst>
              <a:gd name="adj1" fmla="val -3526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B4EE374-1A56-B34F-95D9-C5E3CDBE923A}"/>
              </a:ext>
            </a:extLst>
          </p:cNvPr>
          <p:cNvCxnSpPr>
            <a:cxnSpLocks/>
          </p:cNvCxnSpPr>
          <p:nvPr/>
        </p:nvCxnSpPr>
        <p:spPr>
          <a:xfrm flipV="1">
            <a:off x="6603448" y="3642148"/>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5000B47-9C89-8D46-8A73-8C3B82D554B5}"/>
              </a:ext>
            </a:extLst>
          </p:cNvPr>
          <p:cNvGrpSpPr/>
          <p:nvPr/>
        </p:nvGrpSpPr>
        <p:grpSpPr>
          <a:xfrm>
            <a:off x="8643045" y="5369507"/>
            <a:ext cx="829460" cy="773242"/>
            <a:chOff x="8121897" y="5106014"/>
            <a:chExt cx="829460" cy="773242"/>
          </a:xfrm>
        </p:grpSpPr>
        <p:sp>
          <p:nvSpPr>
            <p:cNvPr id="135" name="Title 1">
              <a:extLst>
                <a:ext uri="{FF2B5EF4-FFF2-40B4-BE49-F238E27FC236}">
                  <a16:creationId xmlns:a16="http://schemas.microsoft.com/office/drawing/2014/main" id="{9FEF3A7B-0A2B-9242-81AC-E4DCC749D90F}"/>
                </a:ext>
              </a:extLst>
            </p:cNvPr>
            <p:cNvSpPr txBox="1">
              <a:spLocks/>
            </p:cNvSpPr>
            <p:nvPr/>
          </p:nvSpPr>
          <p:spPr>
            <a:xfrm>
              <a:off x="8137720" y="5106014"/>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Bus </a:t>
              </a:r>
            </a:p>
          </p:txBody>
        </p:sp>
        <p:sp>
          <p:nvSpPr>
            <p:cNvPr id="136" name="Rectangle: Rounded Corners 125">
              <a:extLst>
                <a:ext uri="{FF2B5EF4-FFF2-40B4-BE49-F238E27FC236}">
                  <a16:creationId xmlns:a16="http://schemas.microsoft.com/office/drawing/2014/main" id="{524A2852-4161-A446-BCB2-FB9BD23AFA6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37" name="Title 1">
              <a:extLst>
                <a:ext uri="{FF2B5EF4-FFF2-40B4-BE49-F238E27FC236}">
                  <a16:creationId xmlns:a16="http://schemas.microsoft.com/office/drawing/2014/main" id="{0D6F9018-CA3A-ED4C-B4DC-61D891E689C6}"/>
                </a:ext>
              </a:extLst>
            </p:cNvPr>
            <p:cNvSpPr txBox="1">
              <a:spLocks/>
            </p:cNvSpPr>
            <p:nvPr/>
          </p:nvSpPr>
          <p:spPr>
            <a:xfrm>
              <a:off x="8121897" y="5768456"/>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Internal Queuing</a:t>
              </a:r>
            </a:p>
          </p:txBody>
        </p:sp>
        <p:pic>
          <p:nvPicPr>
            <p:cNvPr id="139" name="Graphic 138">
              <a:extLst>
                <a:ext uri="{FF2B5EF4-FFF2-40B4-BE49-F238E27FC236}">
                  <a16:creationId xmlns:a16="http://schemas.microsoft.com/office/drawing/2014/main" id="{8E0ABC8D-765F-7A40-935E-6D0E1020B1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155" name="Straight Arrow Connector 154">
            <a:extLst>
              <a:ext uri="{FF2B5EF4-FFF2-40B4-BE49-F238E27FC236}">
                <a16:creationId xmlns:a16="http://schemas.microsoft.com/office/drawing/2014/main" id="{32851190-03D6-E943-A938-493A83114F84}"/>
              </a:ext>
            </a:extLst>
          </p:cNvPr>
          <p:cNvCxnSpPr>
            <a:cxnSpLocks/>
          </p:cNvCxnSpPr>
          <p:nvPr/>
        </p:nvCxnSpPr>
        <p:spPr>
          <a:xfrm flipH="1">
            <a:off x="8300332" y="4499215"/>
            <a:ext cx="3201" cy="22700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8D24E39-0272-4C4D-8E6D-FD766FA3DC8D}"/>
              </a:ext>
            </a:extLst>
          </p:cNvPr>
          <p:cNvGrpSpPr/>
          <p:nvPr/>
        </p:nvGrpSpPr>
        <p:grpSpPr>
          <a:xfrm>
            <a:off x="8105684" y="3798418"/>
            <a:ext cx="432930" cy="724478"/>
            <a:chOff x="7019297" y="4118061"/>
            <a:chExt cx="432930" cy="724478"/>
          </a:xfrm>
        </p:grpSpPr>
        <p:sp>
          <p:nvSpPr>
            <p:cNvPr id="157" name="Rectangle: Rounded Corners 177">
              <a:extLst>
                <a:ext uri="{FF2B5EF4-FFF2-40B4-BE49-F238E27FC236}">
                  <a16:creationId xmlns:a16="http://schemas.microsoft.com/office/drawing/2014/main" id="{FAF05CFB-F267-F64A-9961-3CA6D53B5284}"/>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4D1608AE-AEF9-E248-B3E8-02AFF1C544E8}"/>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F9C79710-E89E-2A46-B150-17C931D0A2B3}"/>
                </a:ext>
              </a:extLst>
            </p:cNvPr>
            <p:cNvGrpSpPr/>
            <p:nvPr/>
          </p:nvGrpSpPr>
          <p:grpSpPr>
            <a:xfrm>
              <a:off x="7125788" y="4480947"/>
              <a:ext cx="219948" cy="290254"/>
              <a:chOff x="10305105" y="2133716"/>
              <a:chExt cx="263317" cy="347486"/>
            </a:xfrm>
          </p:grpSpPr>
          <p:sp>
            <p:nvSpPr>
              <p:cNvPr id="164" name="Freeform: Shape 201">
                <a:extLst>
                  <a:ext uri="{FF2B5EF4-FFF2-40B4-BE49-F238E27FC236}">
                    <a16:creationId xmlns:a16="http://schemas.microsoft.com/office/drawing/2014/main" id="{6A74DDCE-AFFF-0449-B1AB-C1B5DE709F2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202">
                <a:extLst>
                  <a:ext uri="{FF2B5EF4-FFF2-40B4-BE49-F238E27FC236}">
                    <a16:creationId xmlns:a16="http://schemas.microsoft.com/office/drawing/2014/main" id="{ABF7028C-F683-7B47-BE64-6719E2BF0F3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203">
                <a:extLst>
                  <a:ext uri="{FF2B5EF4-FFF2-40B4-BE49-F238E27FC236}">
                    <a16:creationId xmlns:a16="http://schemas.microsoft.com/office/drawing/2014/main" id="{3F0DC2B9-A629-1444-AC0D-CB5742DB8F5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204">
                <a:extLst>
                  <a:ext uri="{FF2B5EF4-FFF2-40B4-BE49-F238E27FC236}">
                    <a16:creationId xmlns:a16="http://schemas.microsoft.com/office/drawing/2014/main" id="{5D12A5D0-471A-CF41-8985-DB19CB4E789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205">
                <a:extLst>
                  <a:ext uri="{FF2B5EF4-FFF2-40B4-BE49-F238E27FC236}">
                    <a16:creationId xmlns:a16="http://schemas.microsoft.com/office/drawing/2014/main" id="{C0989278-248C-CE43-9517-1E9C4AB03A52}"/>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207">
                <a:extLst>
                  <a:ext uri="{FF2B5EF4-FFF2-40B4-BE49-F238E27FC236}">
                    <a16:creationId xmlns:a16="http://schemas.microsoft.com/office/drawing/2014/main" id="{89DEEE4C-BAA1-7847-8E09-0A5C5662B4D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208">
                <a:extLst>
                  <a:ext uri="{FF2B5EF4-FFF2-40B4-BE49-F238E27FC236}">
                    <a16:creationId xmlns:a16="http://schemas.microsoft.com/office/drawing/2014/main" id="{7DB99CE7-7967-1E41-BF8F-D4612F01A40F}"/>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209">
                <a:extLst>
                  <a:ext uri="{FF2B5EF4-FFF2-40B4-BE49-F238E27FC236}">
                    <a16:creationId xmlns:a16="http://schemas.microsoft.com/office/drawing/2014/main" id="{B5EB6C7A-8DCE-8742-967E-CCC785465706}"/>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210">
                <a:extLst>
                  <a:ext uri="{FF2B5EF4-FFF2-40B4-BE49-F238E27FC236}">
                    <a16:creationId xmlns:a16="http://schemas.microsoft.com/office/drawing/2014/main" id="{E8E691F2-EFFD-314B-A2E2-D137828FBFB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765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rgbClr val="000000"/>
                </a:solidFill>
                <a:latin typeface="Segoe UI Light" panose="020B0502040204020203" pitchFamily="34" charset="0"/>
                <a:cs typeface="Segoe UI Light" panose="020B0502040204020203" pitchFamily="34" charset="0"/>
              </a:rPr>
              <a:t>Results</a:t>
            </a:r>
          </a:p>
        </p:txBody>
      </p:sp>
      <p:grpSp>
        <p:nvGrpSpPr>
          <p:cNvPr id="18" name="Group 17">
            <a:extLst>
              <a:ext uri="{FF2B5EF4-FFF2-40B4-BE49-F238E27FC236}">
                <a16:creationId xmlns:a16="http://schemas.microsoft.com/office/drawing/2014/main" id="{8B35E148-574D-46E9-A1A1-DED84D2BF436}"/>
              </a:ext>
            </a:extLst>
          </p:cNvPr>
          <p:cNvGrpSpPr/>
          <p:nvPr/>
        </p:nvGrpSpPr>
        <p:grpSpPr>
          <a:xfrm>
            <a:off x="2000825" y="1461705"/>
            <a:ext cx="2054941" cy="1900951"/>
            <a:chOff x="936524" y="1573161"/>
            <a:chExt cx="2054941" cy="1900951"/>
          </a:xfrm>
        </p:grpSpPr>
        <p:sp>
          <p:nvSpPr>
            <p:cNvPr id="2" name="Oval 1">
              <a:extLst>
                <a:ext uri="{FF2B5EF4-FFF2-40B4-BE49-F238E27FC236}">
                  <a16:creationId xmlns:a16="http://schemas.microsoft.com/office/drawing/2014/main" id="{3C9A0CE5-7A47-4482-9C19-15D74F451B5F}"/>
                </a:ext>
              </a:extLst>
            </p:cNvPr>
            <p:cNvSpPr/>
            <p:nvPr/>
          </p:nvSpPr>
          <p:spPr bwMode="auto">
            <a:xfrm>
              <a:off x="1408472" y="1573161"/>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00" name="Title 1">
              <a:extLst>
                <a:ext uri="{FF2B5EF4-FFF2-40B4-BE49-F238E27FC236}">
                  <a16:creationId xmlns:a16="http://schemas.microsoft.com/office/drawing/2014/main" id="{679C4840-3165-4DD6-8FAD-D88729252EEE}"/>
                </a:ext>
              </a:extLst>
            </p:cNvPr>
            <p:cNvSpPr txBox="1">
              <a:spLocks/>
            </p:cNvSpPr>
            <p:nvPr/>
          </p:nvSpPr>
          <p:spPr>
            <a:xfrm>
              <a:off x="936524" y="2735448"/>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Reduced environment  provisioning time from </a:t>
              </a:r>
              <a:r>
                <a:rPr lang="en-US" sz="1600" b="1" dirty="0">
                  <a:solidFill>
                    <a:schemeClr val="accent1"/>
                  </a:solidFill>
                  <a:latin typeface="+mn-lt"/>
                </a:rPr>
                <a:t>1+ </a:t>
              </a:r>
              <a:r>
                <a:rPr lang="en-US" sz="1600" dirty="0">
                  <a:solidFill>
                    <a:srgbClr val="000000"/>
                  </a:solidFill>
                  <a:latin typeface="+mn-lt"/>
                </a:rPr>
                <a:t>weeks to </a:t>
              </a:r>
              <a:r>
                <a:rPr lang="en-US" sz="1600" b="1" dirty="0">
                  <a:solidFill>
                    <a:schemeClr val="accent1"/>
                  </a:solidFill>
                  <a:latin typeface="+mn-lt"/>
                </a:rPr>
                <a:t>2.5 </a:t>
              </a:r>
              <a:r>
                <a:rPr lang="en-US" sz="1600" dirty="0">
                  <a:solidFill>
                    <a:srgbClr val="000000"/>
                  </a:solidFill>
                  <a:latin typeface="+mn-lt"/>
                </a:rPr>
                <a:t>hours</a:t>
              </a:r>
            </a:p>
          </p:txBody>
        </p:sp>
        <p:sp>
          <p:nvSpPr>
            <p:cNvPr id="162" name="Market_EAFC" title="Icon of a line graph with an arrow at the end pointing up">
              <a:extLst>
                <a:ext uri="{FF2B5EF4-FFF2-40B4-BE49-F238E27FC236}">
                  <a16:creationId xmlns:a16="http://schemas.microsoft.com/office/drawing/2014/main" id="{8667A469-FE7F-406D-8845-5F0EEB7E0683}"/>
                </a:ext>
              </a:extLst>
            </p:cNvPr>
            <p:cNvSpPr>
              <a:spLocks noChangeAspect="1" noEditPoints="1"/>
            </p:cNvSpPr>
            <p:nvPr/>
          </p:nvSpPr>
          <p:spPr bwMode="auto">
            <a:xfrm flipV="1">
              <a:off x="1663828" y="1946653"/>
              <a:ext cx="600333" cy="364060"/>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FB832F91-EF22-4827-903D-9CB685424F2E}"/>
              </a:ext>
            </a:extLst>
          </p:cNvPr>
          <p:cNvGrpSpPr/>
          <p:nvPr/>
        </p:nvGrpSpPr>
        <p:grpSpPr>
          <a:xfrm>
            <a:off x="6422747" y="4072169"/>
            <a:ext cx="2054941" cy="1900951"/>
            <a:chOff x="6445864" y="1573161"/>
            <a:chExt cx="2054941" cy="1900951"/>
          </a:xfrm>
        </p:grpSpPr>
        <p:sp>
          <p:nvSpPr>
            <p:cNvPr id="132" name="Oval 131">
              <a:extLst>
                <a:ext uri="{FF2B5EF4-FFF2-40B4-BE49-F238E27FC236}">
                  <a16:creationId xmlns:a16="http://schemas.microsoft.com/office/drawing/2014/main" id="{D423CBB0-C915-4684-B8BB-472D655CB1E4}"/>
                </a:ext>
              </a:extLst>
            </p:cNvPr>
            <p:cNvSpPr/>
            <p:nvPr/>
          </p:nvSpPr>
          <p:spPr bwMode="auto">
            <a:xfrm>
              <a:off x="6917812" y="1573161"/>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21E6845-2E6F-43FC-AF30-7D12C10A798A}"/>
                </a:ext>
              </a:extLst>
            </p:cNvPr>
            <p:cNvSpPr txBox="1">
              <a:spLocks/>
            </p:cNvSpPr>
            <p:nvPr/>
          </p:nvSpPr>
          <p:spPr>
            <a:xfrm>
              <a:off x="6445864" y="2735448"/>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Increased developer autonomy with ARM and terraform</a:t>
              </a:r>
            </a:p>
          </p:txBody>
        </p:sp>
        <p:sp>
          <p:nvSpPr>
            <p:cNvPr id="167" name="people_4" title="Icon of a person">
              <a:extLst>
                <a:ext uri="{FF2B5EF4-FFF2-40B4-BE49-F238E27FC236}">
                  <a16:creationId xmlns:a16="http://schemas.microsoft.com/office/drawing/2014/main" id="{C852E567-2AC6-4156-8A0D-26F77232D0CA}"/>
                </a:ext>
              </a:extLst>
            </p:cNvPr>
            <p:cNvSpPr>
              <a:spLocks noChangeAspect="1" noEditPoints="1"/>
            </p:cNvSpPr>
            <p:nvPr/>
          </p:nvSpPr>
          <p:spPr bwMode="auto">
            <a:xfrm>
              <a:off x="7232564" y="185950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TextBox 167">
              <a:extLst>
                <a:ext uri="{FF2B5EF4-FFF2-40B4-BE49-F238E27FC236}">
                  <a16:creationId xmlns:a16="http://schemas.microsoft.com/office/drawing/2014/main" id="{B535BB3E-DD3A-4CE4-BA6F-861F0313BDFF}"/>
                </a:ext>
              </a:extLst>
            </p:cNvPr>
            <p:cNvSpPr txBox="1"/>
            <p:nvPr/>
          </p:nvSpPr>
          <p:spPr>
            <a:xfrm>
              <a:off x="7180423" y="1789777"/>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dirty="0">
                  <a:solidFill>
                    <a:schemeClr val="accent1"/>
                  </a:solidFill>
                  <a:latin typeface="Segoe UI Semibold" panose="020B0702040204020203" pitchFamily="34" charset="0"/>
                  <a:cs typeface="Segoe UI Semibold" panose="020B0702040204020203" pitchFamily="34" charset="0"/>
                </a:rPr>
                <a:t>&lt;\&gt;</a:t>
              </a:r>
            </a:p>
          </p:txBody>
        </p:sp>
      </p:grpSp>
      <p:grpSp>
        <p:nvGrpSpPr>
          <p:cNvPr id="28" name="Group 27">
            <a:extLst>
              <a:ext uri="{FF2B5EF4-FFF2-40B4-BE49-F238E27FC236}">
                <a16:creationId xmlns:a16="http://schemas.microsoft.com/office/drawing/2014/main" id="{E8E21712-90EA-41E3-8961-50F271CE3317}"/>
              </a:ext>
            </a:extLst>
          </p:cNvPr>
          <p:cNvGrpSpPr/>
          <p:nvPr/>
        </p:nvGrpSpPr>
        <p:grpSpPr>
          <a:xfrm>
            <a:off x="3328016" y="4072169"/>
            <a:ext cx="2054941" cy="1900951"/>
            <a:chOff x="936524" y="4183625"/>
            <a:chExt cx="2054941" cy="1900951"/>
          </a:xfrm>
        </p:grpSpPr>
        <p:sp>
          <p:nvSpPr>
            <p:cNvPr id="151" name="Oval 150">
              <a:extLst>
                <a:ext uri="{FF2B5EF4-FFF2-40B4-BE49-F238E27FC236}">
                  <a16:creationId xmlns:a16="http://schemas.microsoft.com/office/drawing/2014/main" id="{43DD3296-DE88-43CB-B9F4-6069FB76E1D2}"/>
                </a:ext>
              </a:extLst>
            </p:cNvPr>
            <p:cNvSpPr/>
            <p:nvPr/>
          </p:nvSpPr>
          <p:spPr bwMode="auto">
            <a:xfrm>
              <a:off x="1408472"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54" name="Title 1">
              <a:extLst>
                <a:ext uri="{FF2B5EF4-FFF2-40B4-BE49-F238E27FC236}">
                  <a16:creationId xmlns:a16="http://schemas.microsoft.com/office/drawing/2014/main" id="{5A2D6B68-1E9B-4056-BA38-7F21956F5E77}"/>
                </a:ext>
              </a:extLst>
            </p:cNvPr>
            <p:cNvSpPr txBox="1">
              <a:spLocks/>
            </p:cNvSpPr>
            <p:nvPr/>
          </p:nvSpPr>
          <p:spPr>
            <a:xfrm>
              <a:off x="936524"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Less time spend on managing secrets with AKS and Key Vault</a:t>
              </a:r>
            </a:p>
          </p:txBody>
        </p:sp>
        <p:sp>
          <p:nvSpPr>
            <p:cNvPr id="171" name="key" title="Icon of a key">
              <a:extLst>
                <a:ext uri="{FF2B5EF4-FFF2-40B4-BE49-F238E27FC236}">
                  <a16:creationId xmlns:a16="http://schemas.microsoft.com/office/drawing/2014/main" id="{BAA6D439-AE48-4FC0-A7E5-BFE012588DC3}"/>
                </a:ext>
              </a:extLst>
            </p:cNvPr>
            <p:cNvSpPr>
              <a:spLocks noChangeAspect="1" noEditPoints="1"/>
            </p:cNvSpPr>
            <p:nvPr/>
          </p:nvSpPr>
          <p:spPr bwMode="auto">
            <a:xfrm>
              <a:off x="1695804" y="4472333"/>
              <a:ext cx="536381" cy="53362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0F179F26-8CEF-4440-BB15-A7B9314E5E46}"/>
              </a:ext>
            </a:extLst>
          </p:cNvPr>
          <p:cNvGrpSpPr/>
          <p:nvPr/>
        </p:nvGrpSpPr>
        <p:grpSpPr>
          <a:xfrm>
            <a:off x="4873631" y="1461705"/>
            <a:ext cx="2054941" cy="1900951"/>
            <a:chOff x="6445864" y="4183625"/>
            <a:chExt cx="2054941" cy="1900951"/>
          </a:xfrm>
        </p:grpSpPr>
        <p:sp>
          <p:nvSpPr>
            <p:cNvPr id="157" name="Oval 156">
              <a:extLst>
                <a:ext uri="{FF2B5EF4-FFF2-40B4-BE49-F238E27FC236}">
                  <a16:creationId xmlns:a16="http://schemas.microsoft.com/office/drawing/2014/main" id="{44F00707-0192-4200-83A3-8D7A57AA3E1C}"/>
                </a:ext>
              </a:extLst>
            </p:cNvPr>
            <p:cNvSpPr/>
            <p:nvPr/>
          </p:nvSpPr>
          <p:spPr bwMode="auto">
            <a:xfrm>
              <a:off x="6917812"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58" name="Title 1">
              <a:extLst>
                <a:ext uri="{FF2B5EF4-FFF2-40B4-BE49-F238E27FC236}">
                  <a16:creationId xmlns:a16="http://schemas.microsoft.com/office/drawing/2014/main" id="{9DA57F51-424E-4B42-9FF0-2E5852F77202}"/>
                </a:ext>
              </a:extLst>
            </p:cNvPr>
            <p:cNvSpPr txBox="1">
              <a:spLocks/>
            </p:cNvSpPr>
            <p:nvPr/>
          </p:nvSpPr>
          <p:spPr>
            <a:xfrm>
              <a:off x="6445864"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AKS and CaaS can potentially save </a:t>
              </a:r>
              <a:r>
                <a:rPr lang="en-US" sz="1600" b="1" dirty="0">
                  <a:solidFill>
                    <a:schemeClr val="accent1"/>
                  </a:solidFill>
                  <a:latin typeface="+mn-lt"/>
                </a:rPr>
                <a:t>33%</a:t>
              </a:r>
              <a:r>
                <a:rPr lang="en-US" sz="1600" dirty="0">
                  <a:solidFill>
                    <a:srgbClr val="000000"/>
                  </a:solidFill>
                  <a:latin typeface="+mn-lt"/>
                </a:rPr>
                <a:t> on run cost</a:t>
              </a:r>
            </a:p>
          </p:txBody>
        </p:sp>
        <p:sp>
          <p:nvSpPr>
            <p:cNvPr id="172" name="Money_4" title="Icon of a stack of coins">
              <a:extLst>
                <a:ext uri="{FF2B5EF4-FFF2-40B4-BE49-F238E27FC236}">
                  <a16:creationId xmlns:a16="http://schemas.microsoft.com/office/drawing/2014/main" id="{D364C876-6160-495F-8752-09D21E312835}"/>
                </a:ext>
              </a:extLst>
            </p:cNvPr>
            <p:cNvSpPr>
              <a:spLocks noChangeAspect="1" noEditPoints="1"/>
            </p:cNvSpPr>
            <p:nvPr/>
          </p:nvSpPr>
          <p:spPr bwMode="auto">
            <a:xfrm>
              <a:off x="7186135" y="4472332"/>
              <a:ext cx="574399" cy="53363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3" name="Group 22">
            <a:extLst>
              <a:ext uri="{FF2B5EF4-FFF2-40B4-BE49-F238E27FC236}">
                <a16:creationId xmlns:a16="http://schemas.microsoft.com/office/drawing/2014/main" id="{514EAF9F-696A-418B-9B96-B9DAEF185A77}"/>
              </a:ext>
            </a:extLst>
          </p:cNvPr>
          <p:cNvGrpSpPr/>
          <p:nvPr/>
        </p:nvGrpSpPr>
        <p:grpSpPr>
          <a:xfrm>
            <a:off x="7662862" y="1461705"/>
            <a:ext cx="2054941" cy="1900951"/>
            <a:chOff x="9200535" y="4183625"/>
            <a:chExt cx="2054941" cy="1900951"/>
          </a:xfrm>
        </p:grpSpPr>
        <p:sp>
          <p:nvSpPr>
            <p:cNvPr id="159" name="Oval 158">
              <a:extLst>
                <a:ext uri="{FF2B5EF4-FFF2-40B4-BE49-F238E27FC236}">
                  <a16:creationId xmlns:a16="http://schemas.microsoft.com/office/drawing/2014/main" id="{266DE461-9F97-4A16-A939-1558514E14C7}"/>
                </a:ext>
              </a:extLst>
            </p:cNvPr>
            <p:cNvSpPr/>
            <p:nvPr/>
          </p:nvSpPr>
          <p:spPr bwMode="auto">
            <a:xfrm>
              <a:off x="9672483"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6F99C641-D3DD-40AD-9D33-1B77B8502A12}"/>
                </a:ext>
              </a:extLst>
            </p:cNvPr>
            <p:cNvSpPr txBox="1">
              <a:spLocks/>
            </p:cNvSpPr>
            <p:nvPr/>
          </p:nvSpPr>
          <p:spPr>
            <a:xfrm>
              <a:off x="9200535"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b="1" dirty="0">
                  <a:solidFill>
                    <a:schemeClr val="accent1"/>
                  </a:solidFill>
                  <a:latin typeface="+mn-lt"/>
                </a:rPr>
                <a:t>100% </a:t>
              </a:r>
              <a:r>
                <a:rPr lang="en-US" sz="1600" dirty="0">
                  <a:solidFill>
                    <a:srgbClr val="000000"/>
                  </a:solidFill>
                  <a:latin typeface="+mn-lt"/>
                </a:rPr>
                <a:t>automated production deployments</a:t>
              </a:r>
            </a:p>
          </p:txBody>
        </p:sp>
        <p:sp>
          <p:nvSpPr>
            <p:cNvPr id="173" name="Robot_E99A" title="Icon of a robot">
              <a:extLst>
                <a:ext uri="{FF2B5EF4-FFF2-40B4-BE49-F238E27FC236}">
                  <a16:creationId xmlns:a16="http://schemas.microsoft.com/office/drawing/2014/main" id="{FEBAEBC7-8DB6-42FB-AD02-4F2A924EC128}"/>
                </a:ext>
              </a:extLst>
            </p:cNvPr>
            <p:cNvSpPr>
              <a:spLocks noChangeAspect="1" noEditPoints="1"/>
            </p:cNvSpPr>
            <p:nvPr/>
          </p:nvSpPr>
          <p:spPr bwMode="auto">
            <a:xfrm>
              <a:off x="10021524" y="4472333"/>
              <a:ext cx="412963" cy="53362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327846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0715C9AC-B6C7-4E2D-BFCF-7B218DE4451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0"/>
            <a:ext cx="4059936" cy="6858000"/>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2000" spc="0">
                <a:solidFill>
                  <a:srgbClr val="000000"/>
                </a:solidFill>
                <a:latin typeface="Segoe UI Semibold"/>
              </a:rPr>
              <a:t>Ambit Energy uses cloud to electrify pace of innovation and expansion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566813"/>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meet aggressive growth goals, Ambit Energy needed to automate infrastructure provisioning to match their pace of new software creation.</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52131">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stand up infrastructure quickly, Ambit used Microsoft Azure services such as Azure Container Service, together with infrastructure as code and open source technologies, to completely automate infrastructure provisioning.</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implementing Azure, Ambit can move dramatically faster to enhance its services and enter new markets. Infrastructure redundancy is flexible and worry-free. And costs are 22 percent lower, which helps Ambit compete in the crowded electricity market. </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Azure support for Docker, Kubernetes, Puppet, Terraform, Cassandra, and other open source tools has become very important to us and has really accelerated our move into Azure.”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852352"/>
            <a:ext cx="3784168"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a:t>
            </a:r>
            <a:r>
              <a:rPr lang="en-US" sz="1400" i="1" err="1">
                <a:solidFill>
                  <a:schemeClr val="bg1"/>
                </a:solidFill>
              </a:rPr>
              <a:t>Rudduck</a:t>
            </a:r>
            <a:r>
              <a:rPr lang="en-US" sz="1400" i="1">
                <a:solidFill>
                  <a:schemeClr val="bg1"/>
                </a:solidFill>
              </a:rPr>
              <a:t>, Director of Architecture and DevOps</a:t>
            </a:r>
            <a:br>
              <a:rPr lang="en-US" sz="1400" i="1">
                <a:solidFill>
                  <a:schemeClr val="bg1"/>
                </a:solidFill>
              </a:rPr>
            </a:br>
            <a:r>
              <a:rPr lang="en-US" sz="1400" i="1">
                <a:solidFill>
                  <a:schemeClr val="bg1"/>
                </a:solidFill>
              </a:rPr>
              <a:t>Ambit Energy</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0" name="Picture 9">
            <a:extLst>
              <a:ext uri="{FF2B5EF4-FFF2-40B4-BE49-F238E27FC236}">
                <a16:creationId xmlns:a16="http://schemas.microsoft.com/office/drawing/2014/main" id="{AB49D52D-5644-4C7D-A138-F90A1A48D33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8263" y="329364"/>
            <a:ext cx="1917492" cy="362055"/>
          </a:xfrm>
          <a:prstGeom prst="rect">
            <a:avLst/>
          </a:prstGeom>
        </p:spPr>
      </p:pic>
    </p:spTree>
    <p:extLst>
      <p:ext uri="{BB962C8B-B14F-4D97-AF65-F5344CB8AC3E}">
        <p14:creationId xmlns:p14="http://schemas.microsoft.com/office/powerpoint/2010/main" val="27024075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1">
            <a:extLst>
              <a:ext uri="{FF2B5EF4-FFF2-40B4-BE49-F238E27FC236}">
                <a16:creationId xmlns:a16="http://schemas.microsoft.com/office/drawing/2014/main" id="{04A4CE2D-5B72-43C0-9E67-97A27C0AF98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3" y="0"/>
            <a:ext cx="4059938" cy="6858000"/>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2000" spc="0">
                <a:solidFill>
                  <a:srgbClr val="000000"/>
                </a:solidFill>
                <a:latin typeface="Segoe UI Semibold"/>
              </a:rPr>
              <a:t>Altair Engineering uses cloud to democratize HPC access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needed a specialized HPC architecture containing high-performance graphics processing units to deliver their latest topology optimization and analysis application to customers.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4481">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used Kubernetes in Azure Container Service to handle back-end functions and increase the density of services running across compute nodes.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Altair provides customers with a scalable, cost-effective back-end HPC infrastructure, eliminating the need for expensive engineering workstations.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Customers are limited as to what they can do on workstations, but with Azure we can give them a scalable, cost-effective back-end HPC infrastructure.”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665732"/>
            <a:ext cx="3784168" cy="954107"/>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Sam Mahalingam, Chief Technical Officer Cloud Computing and High-Performance Computing Strategy</a:t>
            </a:r>
            <a:br>
              <a:rPr lang="en-US" sz="1400" i="1">
                <a:solidFill>
                  <a:schemeClr val="bg1"/>
                </a:solidFill>
              </a:rPr>
            </a:br>
            <a:r>
              <a:rPr lang="en-US" sz="1400" i="1">
                <a:solidFill>
                  <a:schemeClr val="bg1"/>
                </a:solidFill>
              </a:rPr>
              <a:t>Altair Engineering</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5718412"/>
            <a:ext cx="4059936" cy="113958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6" name="Picture 5">
            <a:extLst>
              <a:ext uri="{FF2B5EF4-FFF2-40B4-BE49-F238E27FC236}">
                <a16:creationId xmlns:a16="http://schemas.microsoft.com/office/drawing/2014/main" id="{7CBD8D13-7560-4C95-9517-66F4B53C68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264" y="429378"/>
            <a:ext cx="1077876" cy="266660"/>
          </a:xfrm>
          <a:prstGeom prst="rect">
            <a:avLst/>
          </a:prstGeom>
        </p:spPr>
      </p:pic>
    </p:spTree>
    <p:extLst>
      <p:ext uri="{BB962C8B-B14F-4D97-AF65-F5344CB8AC3E}">
        <p14:creationId xmlns:p14="http://schemas.microsoft.com/office/powerpoint/2010/main" val="27930874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05895-73B2-4874-A116-D784653799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263" y="454890"/>
            <a:ext cx="1008526" cy="203082"/>
          </a:xfrm>
          <a:prstGeom prst="rect">
            <a:avLst/>
          </a:prstGeom>
        </p:spPr>
      </p:pic>
      <p:pic>
        <p:nvPicPr>
          <p:cNvPr id="20" name="Picture Placeholder 17">
            <a:extLst>
              <a:ext uri="{FF2B5EF4-FFF2-40B4-BE49-F238E27FC236}">
                <a16:creationId xmlns:a16="http://schemas.microsoft.com/office/drawing/2014/main" id="{F3FACC99-6BA0-4E24-8C2D-FA3D1375D7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7999"/>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Varian uses cloud and container software technology to streamline IT and focus on innovation</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762546">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needed to provide broader cancer care and enable faster innovation for the benefit of cancer patients.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47775">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chose Microsoft Azure as its cloud platform and Azure Kubernetes Service to scale application deployments to thousands of customers, utilizing containers to modernize existing apps and create new ones.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AKS, Varian’s developers can deliver features to customers quickly and get their feedback without the overhead of provisioning a group of virtual machines.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AKS, developers get a safe place to innovate and to experiment with new technologies and ideas…It’s the best of open service combined with the best of Azure.”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6" y="1665732"/>
            <a:ext cx="3896463"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Shivakumar</a:t>
            </a:r>
            <a:r>
              <a:rPr kumimoji="0" lang="en-US" sz="1400" b="0" i="1" u="none" strike="noStrike" kern="1200" cap="none" spc="0" normalizeH="0" baseline="0" noProof="0">
                <a:ln>
                  <a:noFill/>
                </a:ln>
                <a:solidFill>
                  <a:srgbClr val="FFFFFF"/>
                </a:solidFill>
                <a:effectLst/>
                <a:uLnTx/>
                <a:uFillTx/>
                <a:latin typeface="Segoe UI"/>
                <a:ea typeface="+mn-ea"/>
                <a:cs typeface="+mn-cs"/>
              </a:rPr>
              <a:t> Gopalakrishnan </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a:ln>
                  <a:noFill/>
                </a:ln>
                <a:solidFill>
                  <a:srgbClr val="FFFFFF"/>
                </a:solidFill>
                <a:effectLst/>
                <a:uLnTx/>
                <a:uFillTx/>
                <a:latin typeface="Segoe UI"/>
                <a:ea typeface="+mn-ea"/>
                <a:cs typeface="+mn-cs"/>
              </a:rPr>
              <a:t>Senior Manager, Varian Medical Systems</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5"/>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7849316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6">
            <a:extLst>
              <a:ext uri="{FF2B5EF4-FFF2-40B4-BE49-F238E27FC236}">
                <a16:creationId xmlns:a16="http://schemas.microsoft.com/office/drawing/2014/main" id="{E0B84A16-E234-4F6A-8BF8-D0D999B91AA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2"/>
            <a:ext cx="4059936" cy="6858001"/>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err="1">
                <a:ln w="3175">
                  <a:noFill/>
                </a:ln>
                <a:solidFill>
                  <a:srgbClr val="000000"/>
                </a:solidFill>
                <a:effectLst/>
                <a:uLnTx/>
                <a:uFillTx/>
                <a:latin typeface="Segoe UI Semibold"/>
                <a:ea typeface="+mn-ea"/>
                <a:cs typeface="Segoe UI" pitchFamily="34" charset="0"/>
              </a:rPr>
              <a:t>Falkonry</a:t>
            </a: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 uses cloud and machine learning to create a “data scientist in a box”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1840"/>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needed a solution to scale the deployment of its machine learning application to reach customers in the oil and gas industries.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used Azure Kubernetes Service to automate the deployment of Kubernetes clusters to deliver their application globally.</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Kubernetes Service, </a:t>
                      </a:r>
                      <a:r>
                        <a:rPr lang="en-US" sz="1600" b="0" dirty="0" err="1">
                          <a:solidFill>
                            <a:srgbClr val="000000"/>
                          </a:solidFill>
                        </a:rPr>
                        <a:t>Falkonry</a:t>
                      </a:r>
                      <a:r>
                        <a:rPr lang="en-US" sz="1600" b="0" dirty="0">
                          <a:solidFill>
                            <a:srgbClr val="000000"/>
                          </a:solidFill>
                        </a:rPr>
                        <a:t> is able to deploy their solutions in days, compared to months it takes for companies using a more traditional platform approach.</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We’re very happy with the speed of deployment we can offer our customers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with Azure. If we had to fly people out to configure and set up hardware and software, we would lose several weeks in the process.”</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852352"/>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Sanket</a:t>
            </a:r>
            <a:r>
              <a:rPr kumimoji="0" lang="en-US" sz="1400" b="0" i="1" u="none" strike="noStrike" kern="1200" cap="none" spc="0" normalizeH="0" baseline="0" noProof="0">
                <a:ln>
                  <a:noFill/>
                </a:ln>
                <a:solidFill>
                  <a:srgbClr val="FFFFFF"/>
                </a:solidFill>
                <a:effectLst/>
                <a:uLnTx/>
                <a:uFillTx/>
                <a:latin typeface="Segoe UI"/>
                <a:ea typeface="+mn-ea"/>
                <a:cs typeface="+mn-cs"/>
              </a:rPr>
              <a:t> </a:t>
            </a:r>
            <a:r>
              <a:rPr kumimoji="0" lang="en-US" sz="1400" b="0" i="1" u="none" strike="noStrike" kern="1200" cap="none" spc="0" normalizeH="0" baseline="0" noProof="0" err="1">
                <a:ln>
                  <a:noFill/>
                </a:ln>
                <a:solidFill>
                  <a:srgbClr val="FFFFFF"/>
                </a:solidFill>
                <a:effectLst/>
                <a:uLnTx/>
                <a:uFillTx/>
                <a:latin typeface="Segoe UI"/>
                <a:ea typeface="+mn-ea"/>
                <a:cs typeface="+mn-cs"/>
              </a:rPr>
              <a:t>Amberkar</a:t>
            </a:r>
            <a:r>
              <a:rPr kumimoji="0" lang="en-US" sz="1400" b="0" i="1" u="none" strike="noStrike" kern="1200" cap="none" spc="0" normalizeH="0" baseline="0" noProof="0">
                <a:ln>
                  <a:noFill/>
                </a:ln>
                <a:solidFill>
                  <a:srgbClr val="FFFFFF"/>
                </a:solidFill>
                <a:effectLst/>
                <a:uLnTx/>
                <a:uFillTx/>
                <a:latin typeface="Segoe UI"/>
                <a:ea typeface="+mn-ea"/>
                <a:cs typeface="+mn-cs"/>
              </a:rPr>
              <a:t>, Senior VP of Marketing</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err="1">
                <a:ln>
                  <a:noFill/>
                </a:ln>
                <a:solidFill>
                  <a:srgbClr val="FFFFFF"/>
                </a:solidFill>
                <a:effectLst/>
                <a:uLnTx/>
                <a:uFillTx/>
                <a:latin typeface="Segoe UI"/>
                <a:ea typeface="+mn-ea"/>
                <a:cs typeface="+mn-cs"/>
              </a:rPr>
              <a:t>Falkonry</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93702" y="6405138"/>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55848C1E-2995-4E1E-A461-445A11BBAD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263" y="376387"/>
            <a:ext cx="934140" cy="287540"/>
          </a:xfrm>
          <a:prstGeom prst="rect">
            <a:avLst/>
          </a:prstGeom>
        </p:spPr>
      </p:pic>
    </p:spTree>
    <p:extLst>
      <p:ext uri="{BB962C8B-B14F-4D97-AF65-F5344CB8AC3E}">
        <p14:creationId xmlns:p14="http://schemas.microsoft.com/office/powerpoint/2010/main" val="8893874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1F5035BF-E417-438D-9C8E-66537DE871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3629"/>
            <a:ext cx="4059936" cy="6854371"/>
          </a:xfrm>
          <a:prstGeom prst="rect">
            <a:avLst/>
          </a:prstGeom>
        </p:spPr>
      </p:pic>
      <p:pic>
        <p:nvPicPr>
          <p:cNvPr id="12" name="Picture 11">
            <a:extLst>
              <a:ext uri="{FF2B5EF4-FFF2-40B4-BE49-F238E27FC236}">
                <a16:creationId xmlns:a16="http://schemas.microsoft.com/office/drawing/2014/main" id="{284331F1-CEEF-4545-90C9-C4D4A637B8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8262" y="373659"/>
            <a:ext cx="1183387" cy="292995"/>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err="1">
                <a:ln w="3175">
                  <a:noFill/>
                </a:ln>
                <a:solidFill>
                  <a:srgbClr val="000000"/>
                </a:solidFill>
                <a:effectLst/>
                <a:uLnTx/>
                <a:uFillTx/>
                <a:latin typeface="Segoe UI Semibold"/>
                <a:ea typeface="+mn-ea"/>
                <a:cs typeface="Segoe UI" pitchFamily="34" charset="0"/>
              </a:rPr>
              <a:t>OpenAI</a:t>
            </a: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 uses cloud to drive flexibility and scalability for deep learning experiments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0671">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needed infrastructure for deep learning that would allow experiments to run either in the cloud or in its own data center, and to easily scale.</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965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migrated its Kubernetes clusters to Azure, running key experiments in fields including robotics and gaming both in Azure and in its own data centers.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Researchers now spend far less time launching experiments and scaling them out to hundreds of GPUs. </a:t>
                      </a:r>
                      <a:r>
                        <a:rPr lang="en-US" sz="1600" b="0" dirty="0" err="1">
                          <a:solidFill>
                            <a:srgbClr val="000000"/>
                          </a:solidFill>
                        </a:rPr>
                        <a:t>OpenAI</a:t>
                      </a:r>
                      <a:r>
                        <a:rPr lang="en-US" sz="1600" b="0" dirty="0">
                          <a:solidFill>
                            <a:srgbClr val="000000"/>
                          </a:solidFill>
                        </a:rPr>
                        <a:t> has also benefited from greater portability and lower costs given the ability to use its own data centers when appropriate.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Because Kubernetes provides a consistent API, we can move our research experiments very easily between clusters… [We] have a number of teams that run their experiments both in Azure and in our own data centers, just depending on which cluster has free capacity, and that's hugely valuable.”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2249523"/>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Christopher </a:t>
            </a:r>
            <a:r>
              <a:rPr kumimoji="0" lang="en-US" sz="1400" b="0" i="1" u="none" strike="noStrike" kern="1200" cap="none" spc="0" normalizeH="0" baseline="0" noProof="0" err="1">
                <a:ln>
                  <a:noFill/>
                </a:ln>
                <a:solidFill>
                  <a:srgbClr val="FFFFFF"/>
                </a:solidFill>
                <a:effectLst/>
                <a:uLnTx/>
                <a:uFillTx/>
                <a:latin typeface="Segoe UI"/>
                <a:ea typeface="+mn-ea"/>
                <a:cs typeface="+mn-cs"/>
              </a:rPr>
              <a:t>Berner</a:t>
            </a:r>
            <a:r>
              <a:rPr kumimoji="0" lang="en-US" sz="1400" b="0" i="1" u="none" strike="noStrike" kern="1200" cap="none" spc="0" normalizeH="0" baseline="0" noProof="0">
                <a:ln>
                  <a:noFill/>
                </a:ln>
                <a:solidFill>
                  <a:srgbClr val="FFFFFF"/>
                </a:solidFill>
                <a:effectLst/>
                <a:uLnTx/>
                <a:uFillTx/>
                <a:latin typeface="Segoe UI"/>
                <a:ea typeface="+mn-ea"/>
                <a:cs typeface="+mn-cs"/>
              </a:rPr>
              <a:t>, Head of Infrastructure</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err="1">
                <a:ln>
                  <a:noFill/>
                </a:ln>
                <a:solidFill>
                  <a:srgbClr val="FFFFFF"/>
                </a:solidFill>
                <a:effectLst/>
                <a:uLnTx/>
                <a:uFillTx/>
                <a:latin typeface="Segoe UI"/>
                <a:ea typeface="+mn-ea"/>
                <a:cs typeface="+mn-cs"/>
              </a:rPr>
              <a:t>OpenAI</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5"/>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4204024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Open source culture</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sp>
        <p:nvSpPr>
          <p:cNvPr id="96" name="Hexagon 95">
            <a:extLst>
              <a:ext uri="{FF2B5EF4-FFF2-40B4-BE49-F238E27FC236}">
                <a16:creationId xmlns:a16="http://schemas.microsoft.com/office/drawing/2014/main" id="{99064AFB-7CB0-4021-9914-2EA40EF42971}"/>
              </a:ext>
            </a:extLst>
          </p:cNvPr>
          <p:cNvSpPr/>
          <p:nvPr/>
        </p:nvSpPr>
        <p:spPr bwMode="auto">
          <a:xfrm>
            <a:off x="6729111"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6942981" y="3094156"/>
            <a:ext cx="1197598"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Open source culture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0684" y="2582190"/>
            <a:ext cx="373510" cy="373510"/>
          </a:xfrm>
          <a:prstGeom prst="rect">
            <a:avLst/>
          </a:prstGeom>
        </p:spPr>
      </p:pic>
    </p:spTree>
    <p:extLst>
      <p:ext uri="{BB962C8B-B14F-4D97-AF65-F5344CB8AC3E}">
        <p14:creationId xmlns:p14="http://schemas.microsoft.com/office/powerpoint/2010/main" val="40692792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B0764D86-2027-427D-AEA4-FE1CA24E5B68}"/>
              </a:ext>
            </a:extLst>
          </p:cNvPr>
          <p:cNvSpPr/>
          <p:nvPr/>
        </p:nvSpPr>
        <p:spPr bwMode="auto">
          <a:xfrm>
            <a:off x="4004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Azure is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 strong platform for Open Source</a:t>
            </a:r>
          </a:p>
        </p:txBody>
      </p:sp>
      <p:sp>
        <p:nvSpPr>
          <p:cNvPr id="218" name="Freeform 7"/>
          <p:cNvSpPr>
            <a:spLocks noChangeAspect="1" noEditPoints="1"/>
          </p:cNvSpPr>
          <p:nvPr/>
        </p:nvSpPr>
        <p:spPr bwMode="auto">
          <a:xfrm>
            <a:off x="811718" y="2432029"/>
            <a:ext cx="960120" cy="811754"/>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0000"/>
          </a:solidFill>
          <a:ln w="12700">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28" tIns="45663" rIns="91328" bIns="45663" numCol="1" anchor="t" anchorCtr="0" compatLnSpc="1">
            <a:prstTxWarp prst="textNoShape">
              <a:avLst/>
            </a:prstTxWarp>
          </a:bodyPr>
          <a:lstStyle/>
          <a:p>
            <a:pPr marL="0" marR="0" lvl="0" indent="0" algn="l" defTabSz="4565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Semilight"/>
              <a:ea typeface="+mn-ea"/>
              <a:cs typeface="+mn-cs"/>
            </a:endParaRPr>
          </a:p>
        </p:txBody>
      </p:sp>
      <p:sp>
        <p:nvSpPr>
          <p:cNvPr id="2" name="Rectangle 1"/>
          <p:cNvSpPr/>
          <p:nvPr/>
        </p:nvSpPr>
        <p:spPr>
          <a:xfrm>
            <a:off x="303931" y="6250716"/>
            <a:ext cx="11127748" cy="369332"/>
          </a:xfrm>
          <a:prstGeom prst="rect">
            <a:avLst/>
          </a:prstGeom>
        </p:spPr>
        <p:txBody>
          <a:bodyPr wrap="square">
            <a:spAutoFit/>
          </a:bodyPr>
          <a:lstStyle/>
          <a:p>
            <a:pPr marL="0" marR="0" lvl="0" indent="0" algn="ctr" defTabSz="91419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Joins Cloud Native Computing Foundation as Platinum Member”</a:t>
            </a:r>
          </a:p>
        </p:txBody>
      </p:sp>
      <p:sp>
        <p:nvSpPr>
          <p:cNvPr id="95" name="Rectangle: Rounded Corners 94">
            <a:extLst>
              <a:ext uri="{FF2B5EF4-FFF2-40B4-BE49-F238E27FC236}">
                <a16:creationId xmlns:a16="http://schemas.microsoft.com/office/drawing/2014/main" id="{F98F24A8-1DE2-435C-8CE9-4E512652D847}"/>
              </a:ext>
            </a:extLst>
          </p:cNvPr>
          <p:cNvSpPr/>
          <p:nvPr/>
        </p:nvSpPr>
        <p:spPr bwMode="auto">
          <a:xfrm>
            <a:off x="23396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Linux VMs are growing at ~2 times Windows VMs today</a:t>
            </a:r>
          </a:p>
        </p:txBody>
      </p:sp>
      <p:sp>
        <p:nvSpPr>
          <p:cNvPr id="96" name="Rectangle: Rounded Corners 95">
            <a:extLst>
              <a:ext uri="{FF2B5EF4-FFF2-40B4-BE49-F238E27FC236}">
                <a16:creationId xmlns:a16="http://schemas.microsoft.com/office/drawing/2014/main" id="{958751DE-5CE3-4591-ABCF-45F0249BACFE}"/>
              </a:ext>
            </a:extLst>
          </p:cNvPr>
          <p:cNvSpPr/>
          <p:nvPr/>
        </p:nvSpPr>
        <p:spPr bwMode="auto">
          <a:xfrm>
            <a:off x="42787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Microsoft announced GitHub acquisition</a:t>
            </a:r>
          </a:p>
        </p:txBody>
      </p:sp>
      <p:sp>
        <p:nvSpPr>
          <p:cNvPr id="97" name="Rectangle: Rounded Corners 96">
            <a:extLst>
              <a:ext uri="{FF2B5EF4-FFF2-40B4-BE49-F238E27FC236}">
                <a16:creationId xmlns:a16="http://schemas.microsoft.com/office/drawing/2014/main" id="{87258775-8648-4D39-9C1D-915DF4E9DEAB}"/>
              </a:ext>
            </a:extLst>
          </p:cNvPr>
          <p:cNvSpPr/>
          <p:nvPr/>
        </p:nvSpPr>
        <p:spPr bwMode="auto">
          <a:xfrm>
            <a:off x="62179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1 in 3 VMs on Azure are Linux</a:t>
            </a:r>
          </a:p>
        </p:txBody>
      </p:sp>
      <p:sp>
        <p:nvSpPr>
          <p:cNvPr id="98" name="Rectangle: Rounded Corners 97">
            <a:extLst>
              <a:ext uri="{FF2B5EF4-FFF2-40B4-BE49-F238E27FC236}">
                <a16:creationId xmlns:a16="http://schemas.microsoft.com/office/drawing/2014/main" id="{D7204C94-EA65-42FD-A661-8D8ADA460A5A}"/>
              </a:ext>
            </a:extLst>
          </p:cNvPr>
          <p:cNvSpPr/>
          <p:nvPr/>
        </p:nvSpPr>
        <p:spPr bwMode="auto">
          <a:xfrm>
            <a:off x="81570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~60% of 3rd party Azure Marketplace images are open source</a:t>
            </a:r>
          </a:p>
        </p:txBody>
      </p:sp>
      <p:sp>
        <p:nvSpPr>
          <p:cNvPr id="99" name="Rectangle: Rounded Corners 98">
            <a:extLst>
              <a:ext uri="{FF2B5EF4-FFF2-40B4-BE49-F238E27FC236}">
                <a16:creationId xmlns:a16="http://schemas.microsoft.com/office/drawing/2014/main" id="{9CD15E06-96C6-4925-850D-A55BC5EFE00D}"/>
              </a:ext>
            </a:extLst>
          </p:cNvPr>
          <p:cNvSpPr/>
          <p:nvPr/>
        </p:nvSpPr>
        <p:spPr bwMode="auto">
          <a:xfrm>
            <a:off x="10096239"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Partnerships</a:t>
            </a:r>
          </a:p>
        </p:txBody>
      </p:sp>
      <p:grpSp>
        <p:nvGrpSpPr>
          <p:cNvPr id="100" name="Group 38">
            <a:extLst>
              <a:ext uri="{FF2B5EF4-FFF2-40B4-BE49-F238E27FC236}">
                <a16:creationId xmlns:a16="http://schemas.microsoft.com/office/drawing/2014/main" id="{3350F18E-2EE0-490B-8A4E-ADFAED8D5878}"/>
              </a:ext>
            </a:extLst>
          </p:cNvPr>
          <p:cNvGrpSpPr>
            <a:grpSpLocks noChangeAspect="1"/>
          </p:cNvGrpSpPr>
          <p:nvPr/>
        </p:nvGrpSpPr>
        <p:grpSpPr bwMode="auto">
          <a:xfrm>
            <a:off x="2750868" y="2563894"/>
            <a:ext cx="960120" cy="548024"/>
            <a:chOff x="6972" y="642"/>
            <a:chExt cx="445" cy="254"/>
          </a:xfrm>
        </p:grpSpPr>
        <p:sp>
          <p:nvSpPr>
            <p:cNvPr id="101" name="Line 39">
              <a:extLst>
                <a:ext uri="{FF2B5EF4-FFF2-40B4-BE49-F238E27FC236}">
                  <a16:creationId xmlns:a16="http://schemas.microsoft.com/office/drawing/2014/main" id="{9812EFA0-B738-49DB-852C-E892EA0AB654}"/>
                </a:ext>
              </a:extLst>
            </p:cNvPr>
            <p:cNvSpPr>
              <a:spLocks noChangeShapeType="1"/>
            </p:cNvSpPr>
            <p:nvPr/>
          </p:nvSpPr>
          <p:spPr bwMode="auto">
            <a:xfrm>
              <a:off x="6972" y="839"/>
              <a:ext cx="56"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40">
              <a:extLst>
                <a:ext uri="{FF2B5EF4-FFF2-40B4-BE49-F238E27FC236}">
                  <a16:creationId xmlns:a16="http://schemas.microsoft.com/office/drawing/2014/main" id="{C19C05A0-C55C-440A-922F-56F4F7FFFB7C}"/>
                </a:ext>
              </a:extLst>
            </p:cNvPr>
            <p:cNvSpPr>
              <a:spLocks noChangeShapeType="1"/>
            </p:cNvSpPr>
            <p:nvPr/>
          </p:nvSpPr>
          <p:spPr bwMode="auto">
            <a:xfrm>
              <a:off x="7056" y="839"/>
              <a:ext cx="5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41">
              <a:extLst>
                <a:ext uri="{FF2B5EF4-FFF2-40B4-BE49-F238E27FC236}">
                  <a16:creationId xmlns:a16="http://schemas.microsoft.com/office/drawing/2014/main" id="{856E54AB-29BE-4001-979C-46AD5E300792}"/>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42">
              <a:extLst>
                <a:ext uri="{FF2B5EF4-FFF2-40B4-BE49-F238E27FC236}">
                  <a16:creationId xmlns:a16="http://schemas.microsoft.com/office/drawing/2014/main" id="{C76416A7-F724-4694-8F9A-DBAE96F48EB8}"/>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043193DB-FB67-4792-98C7-2A2D5A3DAB7F}"/>
                </a:ext>
              </a:extLst>
            </p:cNvPr>
            <p:cNvSpPr>
              <a:spLocks noChangeShapeType="1"/>
            </p:cNvSpPr>
            <p:nvPr/>
          </p:nvSpPr>
          <p:spPr bwMode="auto">
            <a:xfrm>
              <a:off x="6972" y="896"/>
              <a:ext cx="44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06" name="Picture 105">
            <a:extLst>
              <a:ext uri="{FF2B5EF4-FFF2-40B4-BE49-F238E27FC236}">
                <a16:creationId xmlns:a16="http://schemas.microsoft.com/office/drawing/2014/main" id="{CF9A96D8-A539-4385-A135-715711635C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5429" y="4402999"/>
            <a:ext cx="1164202" cy="374417"/>
          </a:xfrm>
          <a:prstGeom prst="rect">
            <a:avLst/>
          </a:prstGeom>
        </p:spPr>
      </p:pic>
      <p:pic>
        <p:nvPicPr>
          <p:cNvPr id="107" name="Picture 3">
            <a:extLst>
              <a:ext uri="{FF2B5EF4-FFF2-40B4-BE49-F238E27FC236}">
                <a16:creationId xmlns:a16="http://schemas.microsoft.com/office/drawing/2014/main" id="{3243FB67-0C88-47E7-A35A-0A1ADADCFA19}"/>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0503090" y="1809148"/>
            <a:ext cx="968880" cy="341370"/>
          </a:xfrm>
          <a:prstGeom prst="rect">
            <a:avLst/>
          </a:prstGeom>
          <a:ln>
            <a:noFill/>
          </a:ln>
        </p:spPr>
      </p:pic>
      <p:grpSp>
        <p:nvGrpSpPr>
          <p:cNvPr id="9" name="Group 8">
            <a:extLst>
              <a:ext uri="{FF2B5EF4-FFF2-40B4-BE49-F238E27FC236}">
                <a16:creationId xmlns:a16="http://schemas.microsoft.com/office/drawing/2014/main" id="{DA4102D4-962B-432E-A77E-BB5E9A34197D}"/>
              </a:ext>
            </a:extLst>
          </p:cNvPr>
          <p:cNvGrpSpPr/>
          <p:nvPr/>
        </p:nvGrpSpPr>
        <p:grpSpPr>
          <a:xfrm>
            <a:off x="10447279" y="3177728"/>
            <a:ext cx="1080502" cy="491198"/>
            <a:chOff x="10567891" y="3392038"/>
            <a:chExt cx="1333632" cy="606272"/>
          </a:xfrm>
        </p:grpSpPr>
        <p:pic>
          <p:nvPicPr>
            <p:cNvPr id="112" name="Picture 111" descr="Docker : ฉบับปูพื้น – Jaynarol Blog">
              <a:extLst>
                <a:ext uri="{FF2B5EF4-FFF2-40B4-BE49-F238E27FC236}">
                  <a16:creationId xmlns:a16="http://schemas.microsoft.com/office/drawing/2014/main" id="{390D8FBF-0023-4DEF-A333-1C98AF83B5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67891" y="3392038"/>
              <a:ext cx="679547" cy="606272"/>
            </a:xfrm>
            <a:prstGeom prst="rect">
              <a:avLst/>
            </a:prstGeom>
          </p:spPr>
        </p:pic>
        <p:pic>
          <p:nvPicPr>
            <p:cNvPr id="114" name="Graphic 6">
              <a:extLst>
                <a:ext uri="{FF2B5EF4-FFF2-40B4-BE49-F238E27FC236}">
                  <a16:creationId xmlns:a16="http://schemas.microsoft.com/office/drawing/2014/main" id="{4BC6096F-52A2-4651-B8D9-0BAC616EA3C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05363" y="3397094"/>
              <a:ext cx="596160" cy="596160"/>
            </a:xfrm>
            <a:prstGeom prst="rect">
              <a:avLst/>
            </a:prstGeom>
          </p:spPr>
        </p:pic>
      </p:grpSp>
      <p:pic>
        <p:nvPicPr>
          <p:cNvPr id="115" name="Picture 2" descr="http://info.clearpathsg.com/hs-fs/hub/154661/file-34316289-png/images/pivotal-logo1-resized-600.png">
            <a:extLst>
              <a:ext uri="{FF2B5EF4-FFF2-40B4-BE49-F238E27FC236}">
                <a16:creationId xmlns:a16="http://schemas.microsoft.com/office/drawing/2014/main" id="{38D12325-7E34-4D11-A74B-C33CA7DD16C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3471" y="3936130"/>
            <a:ext cx="868118" cy="1996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EE2351D-C9E7-4122-8D66-2C1575C3ACE8}"/>
              </a:ext>
            </a:extLst>
          </p:cNvPr>
          <p:cNvGrpSpPr/>
          <p:nvPr/>
        </p:nvGrpSpPr>
        <p:grpSpPr>
          <a:xfrm>
            <a:off x="10475818" y="2417721"/>
            <a:ext cx="1023425" cy="492804"/>
            <a:chOff x="10594584" y="2445820"/>
            <a:chExt cx="1263184" cy="608254"/>
          </a:xfrm>
        </p:grpSpPr>
        <p:pic>
          <p:nvPicPr>
            <p:cNvPr id="113" name="Picture 2">
              <a:extLst>
                <a:ext uri="{FF2B5EF4-FFF2-40B4-BE49-F238E27FC236}">
                  <a16:creationId xmlns:a16="http://schemas.microsoft.com/office/drawing/2014/main" id="{06249C05-C809-4712-9261-68EA8E48456C}"/>
                </a:ext>
              </a:extLst>
            </p:cNvPr>
            <p:cNvPicPr>
              <a:picLocks noChangeAspect="1" noChangeArrowheads="1"/>
            </p:cNvPicPr>
            <p:nvPr/>
          </p:nvPicPr>
          <p:blipFill>
            <a:blip r:embed="rId9" cstate="print">
              <a:biLevel thresh="75000"/>
              <a:extLst>
                <a:ext uri="{28A0092B-C50C-407E-A947-70E740481C1C}">
                  <a14:useLocalDpi xmlns:a14="http://schemas.microsoft.com/office/drawing/2010/main"/>
                </a:ext>
              </a:extLst>
            </a:blip>
            <a:stretch>
              <a:fillRect/>
            </a:stretch>
          </p:blipFill>
          <p:spPr bwMode="auto">
            <a:xfrm>
              <a:off x="11249514" y="2445820"/>
              <a:ext cx="608254" cy="608254"/>
            </a:xfrm>
            <a:prstGeom prst="rect">
              <a:avLst/>
            </a:prstGeom>
            <a:extLst>
              <a:ext uri="{909E8E84-426E-40dd-AFC4-6F175D3DCCD1}">
                <a14:hiddenFill xmlns=""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F9891FA6-5C19-41FC-B5D4-70449C44B96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594584" y="2578711"/>
              <a:ext cx="562782" cy="342473"/>
            </a:xfrm>
            <a:prstGeom prst="rect">
              <a:avLst/>
            </a:prstGeom>
          </p:spPr>
        </p:pic>
      </p:grpSp>
      <p:grpSp>
        <p:nvGrpSpPr>
          <p:cNvPr id="117" name="Group 116">
            <a:extLst>
              <a:ext uri="{FF2B5EF4-FFF2-40B4-BE49-F238E27FC236}">
                <a16:creationId xmlns:a16="http://schemas.microsoft.com/office/drawing/2014/main" id="{F49B78A3-CD8C-47A4-BB05-9033606726C3}"/>
              </a:ext>
            </a:extLst>
          </p:cNvPr>
          <p:cNvGrpSpPr>
            <a:grpSpLocks noChangeAspect="1"/>
          </p:cNvGrpSpPr>
          <p:nvPr/>
        </p:nvGrpSpPr>
        <p:grpSpPr>
          <a:xfrm>
            <a:off x="8568318" y="2558660"/>
            <a:ext cx="960120" cy="558492"/>
            <a:chOff x="10484128" y="4941888"/>
            <a:chExt cx="666750" cy="447675"/>
          </a:xfrm>
        </p:grpSpPr>
        <p:sp>
          <p:nvSpPr>
            <p:cNvPr id="118" name="Freeform 47">
              <a:extLst>
                <a:ext uri="{FF2B5EF4-FFF2-40B4-BE49-F238E27FC236}">
                  <a16:creationId xmlns:a16="http://schemas.microsoft.com/office/drawing/2014/main" id="{FCB9EB6D-1A07-4865-A722-9CDBD420B59A}"/>
                </a:ext>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FF30A19D-6BDA-4963-A36F-F88B76A02425}"/>
                </a:ext>
              </a:extLst>
            </p:cNvPr>
            <p:cNvGrpSpPr/>
            <p:nvPr/>
          </p:nvGrpSpPr>
          <p:grpSpPr>
            <a:xfrm>
              <a:off x="10595793" y="5179789"/>
              <a:ext cx="424453" cy="115236"/>
              <a:chOff x="8980353" y="4943569"/>
              <a:chExt cx="424453" cy="115236"/>
            </a:xfrm>
          </p:grpSpPr>
          <p:sp>
            <p:nvSpPr>
              <p:cNvPr id="120" name="Rectangle 21">
                <a:extLst>
                  <a:ext uri="{FF2B5EF4-FFF2-40B4-BE49-F238E27FC236}">
                    <a16:creationId xmlns:a16="http://schemas.microsoft.com/office/drawing/2014/main" id="{95D4F0E3-F770-4A0B-96E3-DF25550E2595}"/>
                  </a:ext>
                </a:extLst>
              </p:cNvPr>
              <p:cNvSpPr>
                <a:spLocks noChangeArrowheads="1"/>
              </p:cNvSpPr>
              <p:nvPr/>
            </p:nvSpPr>
            <p:spPr bwMode="auto">
              <a:xfrm>
                <a:off x="8980353" y="4943569"/>
                <a:ext cx="424453" cy="115236"/>
              </a:xfrm>
              <a:prstGeom prst="rect">
                <a:avLst/>
              </a:pr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Line 22">
                <a:extLst>
                  <a:ext uri="{FF2B5EF4-FFF2-40B4-BE49-F238E27FC236}">
                    <a16:creationId xmlns:a16="http://schemas.microsoft.com/office/drawing/2014/main" id="{B101A5DF-6279-485A-B977-A19F8B671819}"/>
                  </a:ext>
                </a:extLst>
              </p:cNvPr>
              <p:cNvSpPr>
                <a:spLocks noChangeShapeType="1"/>
              </p:cNvSpPr>
              <p:nvPr/>
            </p:nvSpPr>
            <p:spPr bwMode="auto">
              <a:xfrm flipH="1">
                <a:off x="9324141"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Line 23">
                <a:extLst>
                  <a:ext uri="{FF2B5EF4-FFF2-40B4-BE49-F238E27FC236}">
                    <a16:creationId xmlns:a16="http://schemas.microsoft.com/office/drawing/2014/main" id="{78EF00A9-D7DA-4842-B26D-539C03461513}"/>
                  </a:ext>
                </a:extLst>
              </p:cNvPr>
              <p:cNvSpPr>
                <a:spLocks noChangeShapeType="1"/>
              </p:cNvSpPr>
              <p:nvPr/>
            </p:nvSpPr>
            <p:spPr bwMode="auto">
              <a:xfrm flipH="1">
                <a:off x="9258840"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Line 24">
                <a:extLst>
                  <a:ext uri="{FF2B5EF4-FFF2-40B4-BE49-F238E27FC236}">
                    <a16:creationId xmlns:a16="http://schemas.microsoft.com/office/drawing/2014/main" id="{8CF1ACC4-C96F-4F00-A34B-B90657423F79}"/>
                  </a:ext>
                </a:extLst>
              </p:cNvPr>
              <p:cNvSpPr>
                <a:spLocks noChangeShapeType="1"/>
              </p:cNvSpPr>
              <p:nvPr/>
            </p:nvSpPr>
            <p:spPr bwMode="auto">
              <a:xfrm flipH="1">
                <a:off x="9061018" y="5001187"/>
                <a:ext cx="132522"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Line 34">
                <a:extLst>
                  <a:ext uri="{FF2B5EF4-FFF2-40B4-BE49-F238E27FC236}">
                    <a16:creationId xmlns:a16="http://schemas.microsoft.com/office/drawing/2014/main" id="{59F1BB43-AE3F-43FF-88A8-21CA836BB150}"/>
                  </a:ext>
                </a:extLst>
              </p:cNvPr>
              <p:cNvSpPr>
                <a:spLocks noChangeShapeType="1"/>
              </p:cNvSpPr>
              <p:nvPr/>
            </p:nvSpPr>
            <p:spPr bwMode="auto">
              <a:xfrm flipV="1">
                <a:off x="9274205" y="5010790"/>
                <a:ext cx="0" cy="48015"/>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40" name="Title 16">
            <a:extLst>
              <a:ext uri="{FF2B5EF4-FFF2-40B4-BE49-F238E27FC236}">
                <a16:creationId xmlns:a16="http://schemas.microsoft.com/office/drawing/2014/main" id="{6FEE318A-B900-4BE8-B57E-A5D5E52023A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Azure + open source momentum</a:t>
            </a:r>
          </a:p>
        </p:txBody>
      </p:sp>
      <p:pic>
        <p:nvPicPr>
          <p:cNvPr id="11" name="Graphic 10">
            <a:extLst>
              <a:ext uri="{FF2B5EF4-FFF2-40B4-BE49-F238E27FC236}">
                <a16:creationId xmlns:a16="http://schemas.microsoft.com/office/drawing/2014/main" id="{1A25C928-324B-4AFF-BF31-154EFD652F8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29168" y="2357846"/>
            <a:ext cx="960120" cy="960120"/>
          </a:xfrm>
          <a:prstGeom prst="rect">
            <a:avLst/>
          </a:prstGeom>
        </p:spPr>
      </p:pic>
      <p:pic>
        <p:nvPicPr>
          <p:cNvPr id="13" name="Graphic 12">
            <a:extLst>
              <a:ext uri="{FF2B5EF4-FFF2-40B4-BE49-F238E27FC236}">
                <a16:creationId xmlns:a16="http://schemas.microsoft.com/office/drawing/2014/main" id="{8D735AE2-738A-4F0B-B342-C3150CB1F5A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89338" y="2357166"/>
            <a:ext cx="961481" cy="961481"/>
          </a:xfrm>
          <a:prstGeom prst="rect">
            <a:avLst/>
          </a:prstGeom>
        </p:spPr>
      </p:pic>
    </p:spTree>
    <p:extLst>
      <p:ext uri="{BB962C8B-B14F-4D97-AF65-F5344CB8AC3E}">
        <p14:creationId xmlns:p14="http://schemas.microsoft.com/office/powerpoint/2010/main" val="15960410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23CB29E3-8460-4D9F-AF21-E453024DA79E}"/>
              </a:ext>
            </a:extLst>
          </p:cNvPr>
          <p:cNvGrpSpPr/>
          <p:nvPr/>
        </p:nvGrpSpPr>
        <p:grpSpPr>
          <a:xfrm>
            <a:off x="856630" y="3683932"/>
            <a:ext cx="10236698" cy="1674652"/>
            <a:chOff x="997255" y="3114934"/>
            <a:chExt cx="10441965" cy="1708232"/>
          </a:xfrm>
        </p:grpSpPr>
        <p:sp>
          <p:nvSpPr>
            <p:cNvPr id="68" name="TextBox 67">
              <a:extLst>
                <a:ext uri="{FF2B5EF4-FFF2-40B4-BE49-F238E27FC236}">
                  <a16:creationId xmlns:a16="http://schemas.microsoft.com/office/drawing/2014/main" id="{70A81AE3-F05E-44AA-B747-8A89230191C7}"/>
                </a:ext>
              </a:extLst>
            </p:cNvPr>
            <p:cNvSpPr txBox="1"/>
            <p:nvPr/>
          </p:nvSpPr>
          <p:spPr>
            <a:xfrm>
              <a:off x="997255" y="3114934"/>
              <a:ext cx="2286000" cy="1708232"/>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#2 overall individual contributor to Kubernetes (Brendan Burns)</a:t>
              </a:r>
            </a:p>
          </p:txBody>
        </p:sp>
        <p:sp>
          <p:nvSpPr>
            <p:cNvPr id="69" name="TextBox 68">
              <a:extLst>
                <a:ext uri="{FF2B5EF4-FFF2-40B4-BE49-F238E27FC236}">
                  <a16:creationId xmlns:a16="http://schemas.microsoft.com/office/drawing/2014/main" id="{5EF1B498-93AD-4EC3-B66F-FD721137D800}"/>
                </a:ext>
              </a:extLst>
            </p:cNvPr>
            <p:cNvSpPr txBox="1"/>
            <p:nvPr/>
          </p:nvSpPr>
          <p:spPr>
            <a:xfrm>
              <a:off x="3566609" y="3114934"/>
              <a:ext cx="2514600" cy="1143125"/>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#4 overall individual contributor to Docker (John Howard)</a:t>
              </a:r>
            </a:p>
          </p:txBody>
        </p:sp>
        <p:sp>
          <p:nvSpPr>
            <p:cNvPr id="70" name="TextBox 69">
              <a:extLst>
                <a:ext uri="{FF2B5EF4-FFF2-40B4-BE49-F238E27FC236}">
                  <a16:creationId xmlns:a16="http://schemas.microsoft.com/office/drawing/2014/main" id="{B095D9A1-4881-41CA-AFBC-59683D5C42F7}"/>
                </a:ext>
              </a:extLst>
            </p:cNvPr>
            <p:cNvSpPr txBox="1"/>
            <p:nvPr/>
          </p:nvSpPr>
          <p:spPr>
            <a:xfrm>
              <a:off x="6429994" y="3114934"/>
              <a:ext cx="2295144" cy="1425518"/>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#1-3 overall individual contributors to Helm</a:t>
              </a:r>
            </a:p>
          </p:txBody>
        </p:sp>
        <p:sp>
          <p:nvSpPr>
            <p:cNvPr id="71" name="TextBox 70">
              <a:extLst>
                <a:ext uri="{FF2B5EF4-FFF2-40B4-BE49-F238E27FC236}">
                  <a16:creationId xmlns:a16="http://schemas.microsoft.com/office/drawing/2014/main" id="{C372A8C5-B937-439E-9612-394798535D6E}"/>
                </a:ext>
              </a:extLst>
            </p:cNvPr>
            <p:cNvSpPr txBox="1"/>
            <p:nvPr/>
          </p:nvSpPr>
          <p:spPr>
            <a:xfrm>
              <a:off x="9153220" y="3114934"/>
              <a:ext cx="2286000" cy="1708232"/>
            </a:xfrm>
            <a:prstGeom prst="rect">
              <a:avLst/>
            </a:prstGeom>
            <a:noFill/>
          </p:spPr>
          <p:txBody>
            <a:bodyPr wrap="square" lIns="143428" tIns="143428" rIns="143428" bIns="143428" rtlCol="0">
              <a:spAutoFit/>
            </a:bodyPr>
            <a:lstStyle/>
            <a:p>
              <a:pPr marL="0" marR="0" lvl="0" indent="0" algn="ctr" defTabSz="914400"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70 Microsoft employees have made contributions to Kubernetes</a:t>
              </a:r>
            </a:p>
          </p:txBody>
        </p:sp>
      </p:grpSp>
      <p:grpSp>
        <p:nvGrpSpPr>
          <p:cNvPr id="72" name="Group 71">
            <a:extLst>
              <a:ext uri="{FF2B5EF4-FFF2-40B4-BE49-F238E27FC236}">
                <a16:creationId xmlns:a16="http://schemas.microsoft.com/office/drawing/2014/main" id="{4959C590-15A4-483F-9DFA-01406ADF06B6}"/>
              </a:ext>
            </a:extLst>
          </p:cNvPr>
          <p:cNvGrpSpPr/>
          <p:nvPr/>
        </p:nvGrpSpPr>
        <p:grpSpPr>
          <a:xfrm>
            <a:off x="2416455" y="3192881"/>
            <a:ext cx="7117048" cy="0"/>
            <a:chOff x="2588358" y="2665991"/>
            <a:chExt cx="7259760" cy="0"/>
          </a:xfrm>
        </p:grpSpPr>
        <p:cxnSp>
          <p:nvCxnSpPr>
            <p:cNvPr id="73" name="Straight Connector 72">
              <a:extLst>
                <a:ext uri="{FF2B5EF4-FFF2-40B4-BE49-F238E27FC236}">
                  <a16:creationId xmlns:a16="http://schemas.microsoft.com/office/drawing/2014/main" id="{FFF4D057-0B80-424A-8A95-ED5F0F5B76BF}"/>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50A7C2-582B-4867-B470-D6FCA4A4E5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77ECEE-1771-4CF3-AA71-E9212196331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B5FA7B1-8368-40B4-AECF-9A4C33725ABA}"/>
              </a:ext>
            </a:extLst>
          </p:cNvPr>
          <p:cNvGrpSpPr/>
          <p:nvPr/>
        </p:nvGrpSpPr>
        <p:grpSpPr>
          <a:xfrm>
            <a:off x="1651895" y="2867616"/>
            <a:ext cx="650530" cy="650530"/>
            <a:chOff x="1651895" y="2867616"/>
            <a:chExt cx="650530" cy="650530"/>
          </a:xfrm>
        </p:grpSpPr>
        <p:sp>
          <p:nvSpPr>
            <p:cNvPr id="77" name="Oval 76">
              <a:extLst>
                <a:ext uri="{FF2B5EF4-FFF2-40B4-BE49-F238E27FC236}">
                  <a16:creationId xmlns:a16="http://schemas.microsoft.com/office/drawing/2014/main" id="{F3F0C86F-FA72-4FDC-A55A-43EB743982CF}"/>
                </a:ext>
              </a:extLst>
            </p:cNvPr>
            <p:cNvSpPr/>
            <p:nvPr/>
          </p:nvSpPr>
          <p:spPr bwMode="auto">
            <a:xfrm rot="16200000">
              <a:off x="1651895"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D75DB14-AF97-4C87-AA10-B4C8D6F90A74}"/>
                </a:ext>
              </a:extLst>
            </p:cNvPr>
            <p:cNvSpPr txBox="1"/>
            <p:nvPr/>
          </p:nvSpPr>
          <p:spPr>
            <a:xfrm>
              <a:off x="1676654" y="2912275"/>
              <a:ext cx="601012"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5">
              <a:extLst>
                <a:ext uri="{FF2B5EF4-FFF2-40B4-BE49-F238E27FC236}">
                  <a16:creationId xmlns:a16="http://schemas.microsoft.com/office/drawing/2014/main" id="{31371FE9-AA04-46D0-B229-57B754116E72}"/>
                </a:ext>
              </a:extLst>
            </p:cNvPr>
            <p:cNvSpPr>
              <a:spLocks/>
            </p:cNvSpPr>
            <p:nvPr/>
          </p:nvSpPr>
          <p:spPr bwMode="auto">
            <a:xfrm>
              <a:off x="1807161" y="3009996"/>
              <a:ext cx="340001" cy="323881"/>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20641ED5-ACBA-45CB-9C26-8CBB59EEED41}"/>
              </a:ext>
            </a:extLst>
          </p:cNvPr>
          <p:cNvGrpSpPr/>
          <p:nvPr/>
        </p:nvGrpSpPr>
        <p:grpSpPr>
          <a:xfrm>
            <a:off x="4317108" y="2877803"/>
            <a:ext cx="650530" cy="650530"/>
            <a:chOff x="4317108" y="2877803"/>
            <a:chExt cx="650530" cy="650530"/>
          </a:xfrm>
        </p:grpSpPr>
        <p:sp>
          <p:nvSpPr>
            <p:cNvPr id="94" name="Oval 93">
              <a:extLst>
                <a:ext uri="{FF2B5EF4-FFF2-40B4-BE49-F238E27FC236}">
                  <a16:creationId xmlns:a16="http://schemas.microsoft.com/office/drawing/2014/main" id="{6B0F9439-C634-47A7-B1D7-A4280D3A8D9D}"/>
                </a:ext>
              </a:extLst>
            </p:cNvPr>
            <p:cNvSpPr/>
            <p:nvPr/>
          </p:nvSpPr>
          <p:spPr bwMode="auto">
            <a:xfrm rot="16200000">
              <a:off x="4317108" y="287780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TextBox 98">
              <a:extLst>
                <a:ext uri="{FF2B5EF4-FFF2-40B4-BE49-F238E27FC236}">
                  <a16:creationId xmlns:a16="http://schemas.microsoft.com/office/drawing/2014/main" id="{910DCEF3-7A30-4685-B66B-B84774455F74}"/>
                </a:ext>
              </a:extLst>
            </p:cNvPr>
            <p:cNvSpPr txBox="1"/>
            <p:nvPr/>
          </p:nvSpPr>
          <p:spPr>
            <a:xfrm>
              <a:off x="4341868" y="2922462"/>
              <a:ext cx="601012"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28" name="Group 27">
              <a:extLst>
                <a:ext uri="{FF2B5EF4-FFF2-40B4-BE49-F238E27FC236}">
                  <a16:creationId xmlns:a16="http://schemas.microsoft.com/office/drawing/2014/main" id="{5BF84418-7E30-4BAA-AD25-5C1D8B68A17A}"/>
                </a:ext>
              </a:extLst>
            </p:cNvPr>
            <p:cNvGrpSpPr/>
            <p:nvPr/>
          </p:nvGrpSpPr>
          <p:grpSpPr>
            <a:xfrm>
              <a:off x="4480634" y="3026690"/>
              <a:ext cx="323479" cy="356522"/>
              <a:chOff x="848773" y="3063002"/>
              <a:chExt cx="885825" cy="976313"/>
            </a:xfrm>
          </p:grpSpPr>
          <p:sp>
            <p:nvSpPr>
              <p:cNvPr id="29" name="Freeform: Shape 28">
                <a:extLst>
                  <a:ext uri="{FF2B5EF4-FFF2-40B4-BE49-F238E27FC236}">
                    <a16:creationId xmlns:a16="http://schemas.microsoft.com/office/drawing/2014/main" id="{8999BBE3-454C-4224-9149-C039740C649A}"/>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D6844C5-70A8-4C08-895A-93F145F8435D}"/>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D2BFE30-4A75-475D-9458-D787753944D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6083D9EB-6E09-4C6E-9C97-15053A305F13}"/>
              </a:ext>
            </a:extLst>
          </p:cNvPr>
          <p:cNvGrpSpPr/>
          <p:nvPr/>
        </p:nvGrpSpPr>
        <p:grpSpPr>
          <a:xfrm>
            <a:off x="9413401" y="2867616"/>
            <a:ext cx="1118791" cy="650530"/>
            <a:chOff x="9413401" y="2867616"/>
            <a:chExt cx="1118791" cy="650530"/>
          </a:xfrm>
        </p:grpSpPr>
        <p:sp>
          <p:nvSpPr>
            <p:cNvPr id="89" name="Oval 88">
              <a:extLst>
                <a:ext uri="{FF2B5EF4-FFF2-40B4-BE49-F238E27FC236}">
                  <a16:creationId xmlns:a16="http://schemas.microsoft.com/office/drawing/2014/main" id="{DA531911-C496-4DF9-A07C-494D1C179A87}"/>
                </a:ext>
              </a:extLst>
            </p:cNvPr>
            <p:cNvSpPr/>
            <p:nvPr/>
          </p:nvSpPr>
          <p:spPr bwMode="auto">
            <a:xfrm rot="16200000">
              <a:off x="9647532"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1" name="TextBox 100">
              <a:extLst>
                <a:ext uri="{FF2B5EF4-FFF2-40B4-BE49-F238E27FC236}">
                  <a16:creationId xmlns:a16="http://schemas.microsoft.com/office/drawing/2014/main" id="{8139E22B-2730-4765-95C9-E3315270B892}"/>
                </a:ext>
              </a:extLst>
            </p:cNvPr>
            <p:cNvSpPr txBox="1"/>
            <p:nvPr/>
          </p:nvSpPr>
          <p:spPr>
            <a:xfrm>
              <a:off x="9413401" y="2912275"/>
              <a:ext cx="1118791"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98"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0F2742F3-ECD1-4C26-9769-C7B00EDB022E}"/>
                </a:ext>
              </a:extLst>
            </p:cNvPr>
            <p:cNvGrpSpPr/>
            <p:nvPr/>
          </p:nvGrpSpPr>
          <p:grpSpPr>
            <a:xfrm>
              <a:off x="9785210" y="3066700"/>
              <a:ext cx="364005" cy="266171"/>
              <a:chOff x="7666038" y="3306763"/>
              <a:chExt cx="803274" cy="587375"/>
            </a:xfrm>
          </p:grpSpPr>
          <p:sp>
            <p:nvSpPr>
              <p:cNvPr id="33" name="Line 9">
                <a:extLst>
                  <a:ext uri="{FF2B5EF4-FFF2-40B4-BE49-F238E27FC236}">
                    <a16:creationId xmlns:a16="http://schemas.microsoft.com/office/drawing/2014/main" id="{CA50B471-7A33-4BA0-A2C4-8B3AFCEB2E60}"/>
                  </a:ext>
                </a:extLst>
              </p:cNvPr>
              <p:cNvSpPr>
                <a:spLocks noChangeShapeType="1"/>
              </p:cNvSpPr>
              <p:nvPr/>
            </p:nvSpPr>
            <p:spPr bwMode="auto">
              <a:xfrm>
                <a:off x="7853363" y="3335338"/>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10">
                <a:extLst>
                  <a:ext uri="{FF2B5EF4-FFF2-40B4-BE49-F238E27FC236}">
                    <a16:creationId xmlns:a16="http://schemas.microsoft.com/office/drawing/2014/main" id="{B64A8DC5-8711-45E4-8AF0-EEA342CA605C}"/>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F773B074-F44F-4C1B-8518-E36B9CADEBD2}"/>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2">
                <a:extLst>
                  <a:ext uri="{FF2B5EF4-FFF2-40B4-BE49-F238E27FC236}">
                    <a16:creationId xmlns:a16="http://schemas.microsoft.com/office/drawing/2014/main" id="{595A3FDD-EC71-4D93-B6C4-E21EA962BB53}"/>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13">
                <a:extLst>
                  <a:ext uri="{FF2B5EF4-FFF2-40B4-BE49-F238E27FC236}">
                    <a16:creationId xmlns:a16="http://schemas.microsoft.com/office/drawing/2014/main" id="{82062E17-5D82-4BB7-BD10-C9A61BFFEBFB}"/>
                  </a:ext>
                </a:extLst>
              </p:cNvPr>
              <p:cNvSpPr>
                <a:spLocks noChangeShapeType="1"/>
              </p:cNvSpPr>
              <p:nvPr/>
            </p:nvSpPr>
            <p:spPr bwMode="auto">
              <a:xfrm>
                <a:off x="7666038" y="3687763"/>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05D692A8-AB25-4543-8BF6-438EC0E500E8}"/>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5">
                <a:extLst>
                  <a:ext uri="{FF2B5EF4-FFF2-40B4-BE49-F238E27FC236}">
                    <a16:creationId xmlns:a16="http://schemas.microsoft.com/office/drawing/2014/main" id="{A192592C-D25C-4DC6-A3E9-765C3D536708}"/>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4AB07BFA-E774-4065-BB51-1AD593636818}"/>
              </a:ext>
            </a:extLst>
          </p:cNvPr>
          <p:cNvGrpSpPr/>
          <p:nvPr/>
        </p:nvGrpSpPr>
        <p:grpSpPr>
          <a:xfrm>
            <a:off x="6932350" y="2867616"/>
            <a:ext cx="750471" cy="650530"/>
            <a:chOff x="6932350" y="2867616"/>
            <a:chExt cx="750471" cy="650530"/>
          </a:xfrm>
        </p:grpSpPr>
        <p:sp>
          <p:nvSpPr>
            <p:cNvPr id="84" name="Oval 83">
              <a:extLst>
                <a:ext uri="{FF2B5EF4-FFF2-40B4-BE49-F238E27FC236}">
                  <a16:creationId xmlns:a16="http://schemas.microsoft.com/office/drawing/2014/main" id="{CEAF0FF0-FBB6-45FA-8460-6451B678C45B}"/>
                </a:ext>
              </a:extLst>
            </p:cNvPr>
            <p:cNvSpPr/>
            <p:nvPr/>
          </p:nvSpPr>
          <p:spPr bwMode="auto">
            <a:xfrm rot="16200000">
              <a:off x="6982321"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0" name="TextBox 99">
              <a:extLst>
                <a:ext uri="{FF2B5EF4-FFF2-40B4-BE49-F238E27FC236}">
                  <a16:creationId xmlns:a16="http://schemas.microsoft.com/office/drawing/2014/main" id="{FA7F8A79-695F-467A-B218-5DE31FBB0C9E}"/>
                </a:ext>
              </a:extLst>
            </p:cNvPr>
            <p:cNvSpPr txBox="1"/>
            <p:nvPr/>
          </p:nvSpPr>
          <p:spPr>
            <a:xfrm>
              <a:off x="6932350" y="2912275"/>
              <a:ext cx="750471"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Freeform 35">
              <a:extLst>
                <a:ext uri="{FF2B5EF4-FFF2-40B4-BE49-F238E27FC236}">
                  <a16:creationId xmlns:a16="http://schemas.microsoft.com/office/drawing/2014/main" id="{24237782-F227-4B43-A17C-3222152CDFE9}"/>
                </a:ext>
              </a:extLst>
            </p:cNvPr>
            <p:cNvSpPr>
              <a:spLocks/>
            </p:cNvSpPr>
            <p:nvPr/>
          </p:nvSpPr>
          <p:spPr bwMode="auto">
            <a:xfrm>
              <a:off x="7166317" y="3038407"/>
              <a:ext cx="295650" cy="288611"/>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41" name="Line 36">
              <a:extLst>
                <a:ext uri="{FF2B5EF4-FFF2-40B4-BE49-F238E27FC236}">
                  <a16:creationId xmlns:a16="http://schemas.microsoft.com/office/drawing/2014/main" id="{E3FDA48D-F8B2-4926-AC56-53D4B1C2433A}"/>
                </a:ext>
              </a:extLst>
            </p:cNvPr>
            <p:cNvSpPr>
              <a:spLocks noChangeShapeType="1"/>
            </p:cNvSpPr>
            <p:nvPr/>
          </p:nvSpPr>
          <p:spPr bwMode="auto">
            <a:xfrm flipH="1">
              <a:off x="7156462" y="3118655"/>
              <a:ext cx="216810" cy="21681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Title 1">
            <a:extLst>
              <a:ext uri="{FF2B5EF4-FFF2-40B4-BE49-F238E27FC236}">
                <a16:creationId xmlns:a16="http://schemas.microsoft.com/office/drawing/2014/main" id="{2B61F8BC-FB14-424D-BA0E-3B8844FF2F33}"/>
              </a:ext>
            </a:extLst>
          </p:cNvPr>
          <p:cNvSpPr txBox="1">
            <a:spLocks/>
          </p:cNvSpPr>
          <p:nvPr/>
        </p:nvSpPr>
        <p:spPr>
          <a:xfrm>
            <a:off x="268080" y="1024132"/>
            <a:ext cx="11655840" cy="59093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Microsoft contributes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open source</a:t>
            </a: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 containers</a:t>
            </a:r>
          </a:p>
        </p:txBody>
      </p:sp>
    </p:spTree>
    <p:extLst>
      <p:ext uri="{BB962C8B-B14F-4D97-AF65-F5344CB8AC3E}">
        <p14:creationId xmlns:p14="http://schemas.microsoft.com/office/powerpoint/2010/main" val="24877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49B8-5A22-4003-A89F-880B83D15BBD}"/>
              </a:ext>
            </a:extLst>
          </p:cNvPr>
          <p:cNvSpPr>
            <a:spLocks noGrp="1"/>
          </p:cNvSpPr>
          <p:nvPr>
            <p:ph type="title"/>
          </p:nvPr>
        </p:nvSpPr>
        <p:spPr>
          <a:xfrm>
            <a:off x="405636" y="1576228"/>
            <a:ext cx="9195564" cy="1402440"/>
          </a:xfrm>
        </p:spPr>
        <p:txBody>
          <a:bodyPr/>
          <a:lstStyle/>
          <a:p>
            <a:r>
              <a:rPr lang="en-US" u="sng" dirty="0"/>
              <a:t>https://aka.ms/newakslab</a:t>
            </a:r>
            <a:endParaRPr lang="en-US" dirty="0"/>
          </a:p>
        </p:txBody>
      </p:sp>
      <p:sp>
        <p:nvSpPr>
          <p:cNvPr id="3" name="Text Placeholder 2">
            <a:extLst>
              <a:ext uri="{FF2B5EF4-FFF2-40B4-BE49-F238E27FC236}">
                <a16:creationId xmlns:a16="http://schemas.microsoft.com/office/drawing/2014/main" id="{FF9245FC-9F9C-474B-AD4F-B2319B8D411B}"/>
              </a:ext>
            </a:extLst>
          </p:cNvPr>
          <p:cNvSpPr>
            <a:spLocks noGrp="1"/>
          </p:cNvSpPr>
          <p:nvPr>
            <p:ph type="body" idx="7"/>
          </p:nvPr>
        </p:nvSpPr>
        <p:spPr>
          <a:xfrm>
            <a:off x="462960" y="577066"/>
            <a:ext cx="8452440" cy="685801"/>
          </a:xfrm>
        </p:spPr>
        <p:txBody>
          <a:bodyPr/>
          <a:lstStyle/>
          <a:p>
            <a:r>
              <a:rPr lang="en-US" dirty="0"/>
              <a:t>Register for Lab</a:t>
            </a:r>
          </a:p>
        </p:txBody>
      </p:sp>
      <p:sp>
        <p:nvSpPr>
          <p:cNvPr id="4" name="Text Placeholder 2">
            <a:extLst>
              <a:ext uri="{FF2B5EF4-FFF2-40B4-BE49-F238E27FC236}">
                <a16:creationId xmlns:a16="http://schemas.microsoft.com/office/drawing/2014/main" id="{DEE57AFE-11B6-4E85-A6EC-3BB886510FBA}"/>
              </a:ext>
            </a:extLst>
          </p:cNvPr>
          <p:cNvSpPr txBox="1">
            <a:spLocks/>
          </p:cNvSpPr>
          <p:nvPr/>
        </p:nvSpPr>
        <p:spPr>
          <a:xfrm>
            <a:off x="450976" y="2784295"/>
            <a:ext cx="8452440" cy="685801"/>
          </a:xfrm>
          <a:prstGeom prst="rect">
            <a:avLst/>
          </a:prstGeom>
        </p:spPr>
        <p:txBody>
          <a:bodyPr vert="horz" wrap="square" lIns="0" tIns="0" rIns="0" bIns="0" rtlCol="0" anchor="b" anchorCtr="0">
            <a:noAutofit/>
          </a:bodyPr>
          <a:lstStyle>
            <a:lvl1pPr marL="457114" marR="0" indent="-457114" algn="l" defTabSz="914192" rtl="0" eaLnBrk="1" fontAlgn="auto" latinLnBrk="0" hangingPunct="1">
              <a:lnSpc>
                <a:spcPct val="90000"/>
              </a:lnSpc>
              <a:spcBef>
                <a:spcPct val="20000"/>
              </a:spcBef>
              <a:spcAft>
                <a:spcPts val="0"/>
              </a:spcAft>
              <a:buClrTx/>
              <a:buSzPct val="90000"/>
              <a:buFont typeface="+mj-lt"/>
              <a:buNone/>
              <a:tabLst/>
              <a:defRPr sz="2400" b="0" i="0" kern="1200" spc="0" baseline="0" dirty="0">
                <a:solidFill>
                  <a:schemeClr val="accent2"/>
                </a:solidFill>
                <a:latin typeface="Segoe UI Semibold" panose="020B0702040204020203" pitchFamily="34" charset="0"/>
                <a:ea typeface="+mn-ea"/>
                <a:cs typeface="Segoe UI Semibold" panose="020B07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AKS Hands-on Lab</a:t>
            </a:r>
          </a:p>
        </p:txBody>
      </p:sp>
      <p:sp>
        <p:nvSpPr>
          <p:cNvPr id="5" name="Title 1">
            <a:extLst>
              <a:ext uri="{FF2B5EF4-FFF2-40B4-BE49-F238E27FC236}">
                <a16:creationId xmlns:a16="http://schemas.microsoft.com/office/drawing/2014/main" id="{8E76A1A4-396C-4907-B6D5-334411976A8F}"/>
              </a:ext>
            </a:extLst>
          </p:cNvPr>
          <p:cNvSpPr txBox="1">
            <a:spLocks/>
          </p:cNvSpPr>
          <p:nvPr/>
        </p:nvSpPr>
        <p:spPr>
          <a:xfrm>
            <a:off x="403926" y="4091694"/>
            <a:ext cx="9195564" cy="1402440"/>
          </a:xfrm>
          <a:prstGeom prst="rect">
            <a:avLst/>
          </a:prstGeom>
        </p:spPr>
        <p:txBody>
          <a:bodyPr vert="horz" wrap="square" lIns="0" tIns="91440" rIns="146304" bIns="91440" rtlCol="0" anchor="t" anchorCtr="0">
            <a:noAutofit/>
          </a:bodyPr>
          <a:lstStyle>
            <a:lvl1pPr algn="l" defTabSz="91419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dirty="0"/>
              <a:t>https://aka.ms/aksdevops</a:t>
            </a:r>
          </a:p>
        </p:txBody>
      </p:sp>
    </p:spTree>
    <p:extLst>
      <p:ext uri="{BB962C8B-B14F-4D97-AF65-F5344CB8AC3E}">
        <p14:creationId xmlns:p14="http://schemas.microsoft.com/office/powerpoint/2010/main" val="288169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3062FF-B067-405B-A161-50F226BA6F3B}"/>
              </a:ext>
            </a:extLst>
          </p:cNvPr>
          <p:cNvPicPr>
            <a:picLocks noChangeAspect="1"/>
          </p:cNvPicPr>
          <p:nvPr/>
        </p:nvPicPr>
        <p:blipFill>
          <a:blip r:embed="rId3"/>
          <a:stretch>
            <a:fillRect/>
          </a:stretch>
        </p:blipFill>
        <p:spPr>
          <a:xfrm>
            <a:off x="6660938" y="2671928"/>
            <a:ext cx="711864" cy="817936"/>
          </a:xfrm>
          <a:prstGeom prst="rect">
            <a:avLst/>
          </a:prstGeom>
        </p:spPr>
      </p:pic>
      <p:pic>
        <p:nvPicPr>
          <p:cNvPr id="21" name="Picture 20">
            <a:extLst>
              <a:ext uri="{FF2B5EF4-FFF2-40B4-BE49-F238E27FC236}">
                <a16:creationId xmlns:a16="http://schemas.microsoft.com/office/drawing/2014/main" id="{B718FF67-0A56-4C2D-8CC9-8F01D13FC62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109996" y="2635415"/>
            <a:ext cx="891479" cy="891479"/>
          </a:xfrm>
          <a:prstGeom prst="rect">
            <a:avLst/>
          </a:prstGeom>
        </p:spPr>
      </p:pic>
      <p:sp>
        <p:nvSpPr>
          <p:cNvPr id="2" name="Title 1">
            <a:extLst>
              <a:ext uri="{FF2B5EF4-FFF2-40B4-BE49-F238E27FC236}">
                <a16:creationId xmlns:a16="http://schemas.microsoft.com/office/drawing/2014/main" id="{B529F746-D7B9-49D2-A57D-CF4FD76BEBA0}"/>
              </a:ext>
            </a:extLst>
          </p:cNvPr>
          <p:cNvSpPr>
            <a:spLocks noGrp="1"/>
          </p:cNvSpPr>
          <p:nvPr>
            <p:ph type="title"/>
          </p:nvPr>
        </p:nvSpPr>
        <p:spPr/>
        <p:txBody>
          <a:bodyPr/>
          <a:lstStyle/>
          <a:p>
            <a:r>
              <a:rPr lang="en-US" sz="4704" dirty="0">
                <a:solidFill>
                  <a:srgbClr val="505050"/>
                </a:solidFill>
              </a:rPr>
              <a:t>Microsoft leads </a:t>
            </a:r>
            <a:r>
              <a:rPr lang="en-US" sz="4704" dirty="0">
                <a:solidFill>
                  <a:srgbClr val="0072C6"/>
                </a:solidFill>
                <a:latin typeface="Segoe UI Semibold" panose="020B0702040204020203" pitchFamily="34" charset="0"/>
                <a:cs typeface="Segoe UI Semibold" panose="020B0702040204020203" pitchFamily="34" charset="0"/>
              </a:rPr>
              <a:t>open source</a:t>
            </a:r>
            <a:r>
              <a:rPr lang="en-US" sz="4704" dirty="0">
                <a:solidFill>
                  <a:srgbClr val="505050"/>
                </a:solidFill>
              </a:rPr>
              <a:t> communities</a:t>
            </a:r>
            <a:endParaRPr lang="en-US" dirty="0"/>
          </a:p>
        </p:txBody>
      </p:sp>
      <p:sp>
        <p:nvSpPr>
          <p:cNvPr id="6" name="Oval 5">
            <a:extLst>
              <a:ext uri="{FF2B5EF4-FFF2-40B4-BE49-F238E27FC236}">
                <a16:creationId xmlns:a16="http://schemas.microsoft.com/office/drawing/2014/main" id="{4D901501-DC52-4B11-A4D2-920C7AE0C16C}"/>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7" name="Straight Connector 6">
            <a:extLst>
              <a:ext uri="{FF2B5EF4-FFF2-40B4-BE49-F238E27FC236}">
                <a16:creationId xmlns:a16="http://schemas.microsoft.com/office/drawing/2014/main" id="{C5724A55-8D4D-4213-B2CE-FE2DD49858BE}"/>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0474C59-2F7D-46D8-8E20-85DD55F91899}"/>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52CC5ED5-57B2-457B-938A-9D10DAF9DAC0}"/>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D340D021-84EC-491A-8F3C-3D3645B742F9}"/>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21994BDF-C7DC-49C2-8ED9-B80B55360476}"/>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86F05E-BB3F-4D2F-AD43-A386BB36A7B2}"/>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58009D-C06B-45D4-8855-8CB8B1E524F1}"/>
              </a:ext>
            </a:extLst>
          </p:cNvPr>
          <p:cNvSpPr txBox="1"/>
          <p:nvPr/>
        </p:nvSpPr>
        <p:spPr>
          <a:xfrm>
            <a:off x="1327837" y="3668474"/>
            <a:ext cx="2508019" cy="923282"/>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Two members of the Kubernetes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steering committee</a:t>
            </a:r>
          </a:p>
        </p:txBody>
      </p:sp>
      <p:sp>
        <p:nvSpPr>
          <p:cNvPr id="14" name="TextBox 13">
            <a:extLst>
              <a:ext uri="{FF2B5EF4-FFF2-40B4-BE49-F238E27FC236}">
                <a16:creationId xmlns:a16="http://schemas.microsoft.com/office/drawing/2014/main" id="{ECB4E254-BC67-4C6A-811B-83FFC7CA3B66}"/>
              </a:ext>
            </a:extLst>
          </p:cNvPr>
          <p:cNvSpPr txBox="1"/>
          <p:nvPr/>
        </p:nvSpPr>
        <p:spPr>
          <a:xfrm>
            <a:off x="3773254" y="3668474"/>
            <a:ext cx="2009878" cy="1134491"/>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Member of the technical board of the Cloud Native Compute Foundation</a:t>
            </a:r>
          </a:p>
        </p:txBody>
      </p:sp>
      <p:sp>
        <p:nvSpPr>
          <p:cNvPr id="15" name="TextBox 14">
            <a:extLst>
              <a:ext uri="{FF2B5EF4-FFF2-40B4-BE49-F238E27FC236}">
                <a16:creationId xmlns:a16="http://schemas.microsoft.com/office/drawing/2014/main" id="{E3D7C389-66F5-4A8C-920D-CA2EF20C3652}"/>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Board member of the Linux Foundation</a:t>
            </a:r>
          </a:p>
        </p:txBody>
      </p:sp>
      <p:sp>
        <p:nvSpPr>
          <p:cNvPr id="16" name="TextBox 15">
            <a:extLst>
              <a:ext uri="{FF2B5EF4-FFF2-40B4-BE49-F238E27FC236}">
                <a16:creationId xmlns:a16="http://schemas.microsoft.com/office/drawing/2014/main" id="{28B435CB-1F5D-4D02-94F7-1345336A5BB2}"/>
              </a:ext>
            </a:extLst>
          </p:cNvPr>
          <p:cNvSpPr txBox="1"/>
          <p:nvPr/>
        </p:nvSpPr>
        <p:spPr>
          <a:xfrm>
            <a:off x="8184518" y="3668474"/>
            <a:ext cx="2150261" cy="1134491"/>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Several leads or co-leads of Kubernetes SIGs (special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interest groups)</a:t>
            </a:r>
          </a:p>
        </p:txBody>
      </p:sp>
      <p:pic>
        <p:nvPicPr>
          <p:cNvPr id="24" name="Picture 23">
            <a:extLst>
              <a:ext uri="{FF2B5EF4-FFF2-40B4-BE49-F238E27FC236}">
                <a16:creationId xmlns:a16="http://schemas.microsoft.com/office/drawing/2014/main" id="{9529F254-1898-42E0-9472-0A711669E3F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607528" y="2828958"/>
            <a:ext cx="2334213" cy="503874"/>
          </a:xfrm>
          <a:prstGeom prst="rect">
            <a:avLst/>
          </a:prstGeom>
        </p:spPr>
      </p:pic>
      <p:pic>
        <p:nvPicPr>
          <p:cNvPr id="25" name="Picture 24">
            <a:extLst>
              <a:ext uri="{FF2B5EF4-FFF2-40B4-BE49-F238E27FC236}">
                <a16:creationId xmlns:a16="http://schemas.microsoft.com/office/drawing/2014/main" id="{118D2333-9AB0-4F48-8057-F48EA9FB4D0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8787748" y="2620835"/>
            <a:ext cx="891479" cy="891479"/>
          </a:xfrm>
          <a:prstGeom prst="rect">
            <a:avLst/>
          </a:prstGeom>
        </p:spPr>
      </p:pic>
    </p:spTree>
    <p:extLst>
      <p:ext uri="{BB962C8B-B14F-4D97-AF65-F5344CB8AC3E}">
        <p14:creationId xmlns:p14="http://schemas.microsoft.com/office/powerpoint/2010/main" val="13777697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6743039-A2D2-4AB6-B8D9-E5EDFF081C6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787748" y="2554005"/>
            <a:ext cx="891479" cy="891479"/>
          </a:xfrm>
          <a:prstGeom prst="rect">
            <a:avLst/>
          </a:prstGeom>
        </p:spPr>
      </p:pic>
      <p:pic>
        <p:nvPicPr>
          <p:cNvPr id="8" name="Picture 7">
            <a:extLst>
              <a:ext uri="{FF2B5EF4-FFF2-40B4-BE49-F238E27FC236}">
                <a16:creationId xmlns:a16="http://schemas.microsoft.com/office/drawing/2014/main" id="{70E4D904-5FF2-4337-AC98-1777789921CF}"/>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6326608" y="2572413"/>
            <a:ext cx="1380523" cy="840104"/>
          </a:xfrm>
          <a:prstGeom prst="rect">
            <a:avLst/>
          </a:prstGeom>
        </p:spPr>
      </p:pic>
      <p:pic>
        <p:nvPicPr>
          <p:cNvPr id="5" name="Picture 4">
            <a:extLst>
              <a:ext uri="{FF2B5EF4-FFF2-40B4-BE49-F238E27FC236}">
                <a16:creationId xmlns:a16="http://schemas.microsoft.com/office/drawing/2014/main" id="{FA5A51E0-3A79-402F-9D13-1F06FCA7E2A0}"/>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4167080" y="2709993"/>
            <a:ext cx="1120531" cy="719007"/>
          </a:xfrm>
          <a:prstGeom prst="rect">
            <a:avLst/>
          </a:prstGeom>
        </p:spPr>
      </p:pic>
      <p:sp>
        <p:nvSpPr>
          <p:cNvPr id="11" name="Oval 10">
            <a:extLst>
              <a:ext uri="{FF2B5EF4-FFF2-40B4-BE49-F238E27FC236}">
                <a16:creationId xmlns:a16="http://schemas.microsoft.com/office/drawing/2014/main" id="{20269452-1437-43D0-9AB9-3A534860A796}"/>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CBB36260-A98E-4D96-991A-BFBD77A51EA8}"/>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92E8C50-9AF3-4DA6-93AA-875D44A1ACCD}"/>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34E902B-38B4-4EF9-BA2F-1C34436A8603}"/>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326DB035-5C0A-4A09-81BF-0D46CA88F126}"/>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6" name="Straight Connector 15">
            <a:extLst>
              <a:ext uri="{FF2B5EF4-FFF2-40B4-BE49-F238E27FC236}">
                <a16:creationId xmlns:a16="http://schemas.microsoft.com/office/drawing/2014/main" id="{3E0E8F61-853D-4367-9932-51EFA4E5D1A5}"/>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B5298F-BA8B-4AF0-B100-D0D46A8C47C0}"/>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B390A5-7927-4A29-913F-25FE20EC240B}"/>
              </a:ext>
            </a:extLst>
          </p:cNvPr>
          <p:cNvSpPr txBox="1"/>
          <p:nvPr/>
        </p:nvSpPr>
        <p:spPr>
          <a:xfrm>
            <a:off x="1327837" y="3668474"/>
            <a:ext cx="2508019" cy="1134491"/>
          </a:xfrm>
          <a:prstGeom prst="rect">
            <a:avLst/>
          </a:prstGeom>
          <a:noFill/>
        </p:spPr>
        <p:txBody>
          <a:bodyPr wrap="square" lIns="143428" tIns="143428" rIns="143428" bIns="143428" rtlCol="0" anchor="t">
            <a:spAutoFit/>
          </a:bodyPr>
          <a:lstStyle/>
          <a:p>
            <a:pPr algn="ctr"/>
            <a:r>
              <a:rPr lang="en-US" sz="1372" dirty="0"/>
              <a:t>Helm – The de-facto package manager for </a:t>
            </a:r>
            <a:r>
              <a:rPr lang="en-US" sz="1372" dirty="0" err="1"/>
              <a:t>kubernetes</a:t>
            </a:r>
            <a:r>
              <a:rPr lang="en-US" sz="1372" dirty="0"/>
              <a:t> (</a:t>
            </a:r>
            <a:r>
              <a:rPr lang="en-US" sz="1372" dirty="0">
                <a:solidFill>
                  <a:srgbClr val="0078D4"/>
                </a:solidFill>
                <a:hlinkClick r:id="rId7"/>
              </a:rPr>
              <a:t>https://helm.sh</a:t>
            </a:r>
            <a:r>
              <a:rPr lang="en-US" sz="1372" dirty="0"/>
              <a:t>), Top level CNCF project</a:t>
            </a:r>
          </a:p>
        </p:txBody>
      </p:sp>
      <p:sp>
        <p:nvSpPr>
          <p:cNvPr id="19" name="TextBox 18">
            <a:extLst>
              <a:ext uri="{FF2B5EF4-FFF2-40B4-BE49-F238E27FC236}">
                <a16:creationId xmlns:a16="http://schemas.microsoft.com/office/drawing/2014/main" id="{BAFCB33E-8F88-488F-B41B-469975F4D4D9}"/>
              </a:ext>
            </a:extLst>
          </p:cNvPr>
          <p:cNvSpPr txBox="1"/>
          <p:nvPr/>
        </p:nvSpPr>
        <p:spPr>
          <a:xfrm>
            <a:off x="3773254" y="3668474"/>
            <a:ext cx="2009878" cy="1556543"/>
          </a:xfrm>
          <a:prstGeom prst="rect">
            <a:avLst/>
          </a:prstGeom>
          <a:noFill/>
        </p:spPr>
        <p:txBody>
          <a:bodyPr wrap="square" lIns="143428" tIns="143428" rIns="143428" bIns="143428" rtlCol="0" anchor="t">
            <a:spAutoFit/>
          </a:bodyPr>
          <a:lstStyle/>
          <a:p>
            <a:pPr algn="ctr"/>
            <a:r>
              <a:rPr lang="en-US" sz="1372" dirty="0"/>
              <a:t>Draft – A rapid-development environment for new </a:t>
            </a:r>
            <a:r>
              <a:rPr lang="en-US" sz="1372" dirty="0" err="1"/>
              <a:t>kubernetes</a:t>
            </a:r>
            <a:r>
              <a:rPr lang="en-US" sz="1372" dirty="0"/>
              <a:t> developers (</a:t>
            </a:r>
            <a:r>
              <a:rPr lang="en-US" sz="1372" dirty="0">
                <a:hlinkClick r:id="rId8"/>
              </a:rPr>
              <a:t>https://draft.sh</a:t>
            </a:r>
            <a:r>
              <a:rPr lang="en-US" sz="1372" dirty="0"/>
              <a:t>)</a:t>
            </a:r>
          </a:p>
        </p:txBody>
      </p:sp>
      <p:sp>
        <p:nvSpPr>
          <p:cNvPr id="20" name="TextBox 19">
            <a:extLst>
              <a:ext uri="{FF2B5EF4-FFF2-40B4-BE49-F238E27FC236}">
                <a16:creationId xmlns:a16="http://schemas.microsoft.com/office/drawing/2014/main" id="{2EC33C6C-A24F-4F98-B8ED-2DF6AB5DCD4A}"/>
              </a:ext>
            </a:extLst>
          </p:cNvPr>
          <p:cNvSpPr txBox="1"/>
          <p:nvPr/>
        </p:nvSpPr>
        <p:spPr>
          <a:xfrm>
            <a:off x="5941740" y="3668475"/>
            <a:ext cx="2150261" cy="1345699"/>
          </a:xfrm>
          <a:prstGeom prst="rect">
            <a:avLst/>
          </a:prstGeom>
          <a:noFill/>
        </p:spPr>
        <p:txBody>
          <a:bodyPr wrap="square" lIns="143428" tIns="143428" rIns="143428" bIns="143428" rtlCol="0" anchor="t">
            <a:spAutoFit/>
          </a:bodyPr>
          <a:lstStyle/>
          <a:p>
            <a:pPr algn="ctr"/>
            <a:r>
              <a:rPr lang="en-US" sz="1372" dirty="0"/>
              <a:t>Brigade – Easy to use </a:t>
            </a:r>
            <a:r>
              <a:rPr lang="en-US" sz="1372" dirty="0" err="1"/>
              <a:t>javascript</a:t>
            </a:r>
            <a:r>
              <a:rPr lang="en-US" sz="1372" dirty="0"/>
              <a:t> based workflow definition for </a:t>
            </a:r>
            <a:r>
              <a:rPr lang="en-US" sz="1372" dirty="0" err="1"/>
              <a:t>kubernetes</a:t>
            </a:r>
            <a:r>
              <a:rPr lang="en-US" sz="1372" dirty="0"/>
              <a:t> (</a:t>
            </a:r>
            <a:r>
              <a:rPr lang="en-US" sz="1372" dirty="0">
                <a:hlinkClick r:id="rId9"/>
              </a:rPr>
              <a:t>https://brigade.sh</a:t>
            </a:r>
            <a:r>
              <a:rPr lang="en-US" sz="1372" dirty="0"/>
              <a:t>)</a:t>
            </a:r>
          </a:p>
        </p:txBody>
      </p:sp>
      <p:sp>
        <p:nvSpPr>
          <p:cNvPr id="21" name="TextBox 20">
            <a:extLst>
              <a:ext uri="{FF2B5EF4-FFF2-40B4-BE49-F238E27FC236}">
                <a16:creationId xmlns:a16="http://schemas.microsoft.com/office/drawing/2014/main" id="{899DE00A-DA70-4FF5-8233-CE6151E83254}"/>
              </a:ext>
            </a:extLst>
          </p:cNvPr>
          <p:cNvSpPr txBox="1"/>
          <p:nvPr/>
        </p:nvSpPr>
        <p:spPr>
          <a:xfrm>
            <a:off x="8184518" y="3668474"/>
            <a:ext cx="2097940" cy="1134491"/>
          </a:xfrm>
          <a:prstGeom prst="rect">
            <a:avLst/>
          </a:prstGeom>
          <a:noFill/>
        </p:spPr>
        <p:txBody>
          <a:bodyPr wrap="square" lIns="143428" tIns="143428" rIns="143428" bIns="143428" rtlCol="0" anchor="t">
            <a:spAutoFit/>
          </a:bodyPr>
          <a:lstStyle/>
          <a:p>
            <a:pPr algn="ctr"/>
            <a:r>
              <a:rPr lang="en-US" sz="1372" dirty="0"/>
              <a:t>Kubernetes + VS-Code (</a:t>
            </a:r>
            <a:r>
              <a:rPr lang="en-US" sz="1372" dirty="0">
                <a:hlinkClick r:id="rId10"/>
              </a:rPr>
              <a:t>https://github.com/Azure/vscode-kubernetes-tools</a:t>
            </a:r>
            <a:r>
              <a:rPr lang="en-US" sz="1372" dirty="0"/>
              <a:t> )</a:t>
            </a:r>
          </a:p>
        </p:txBody>
      </p:sp>
      <p:sp>
        <p:nvSpPr>
          <p:cNvPr id="26" name="Title 1">
            <a:extLst>
              <a:ext uri="{FF2B5EF4-FFF2-40B4-BE49-F238E27FC236}">
                <a16:creationId xmlns:a16="http://schemas.microsoft.com/office/drawing/2014/main" id="{9E81E747-1C05-46C2-9E43-7A2EED9AB6F9}"/>
              </a:ext>
            </a:extLst>
          </p:cNvPr>
          <p:cNvSpPr txBox="1">
            <a:spLocks/>
          </p:cNvSpPr>
          <p:nvPr/>
        </p:nvSpPr>
        <p:spPr>
          <a:xfrm>
            <a:off x="268080" y="73780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defRPr/>
            </a:pPr>
            <a:r>
              <a:rPr lang="en-US" sz="4705" dirty="0"/>
              <a:t>Microsoft builds </a:t>
            </a:r>
            <a:r>
              <a:rPr lang="en-US" sz="4705" b="1" dirty="0">
                <a:solidFill>
                  <a:srgbClr val="0078D4"/>
                </a:solidFill>
              </a:rPr>
              <a:t>open source </a:t>
            </a:r>
            <a:r>
              <a:rPr lang="en-US" sz="4705" dirty="0"/>
              <a:t>projects</a:t>
            </a:r>
            <a:endParaRPr lang="en-US" sz="4705" spc="-100" dirty="0">
              <a:solidFill>
                <a:schemeClr val="tx1"/>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0DD7F3D2-3287-4527-97DB-C75C4B5CF315}"/>
              </a:ext>
            </a:extLst>
          </p:cNvPr>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2106588" y="2507510"/>
            <a:ext cx="950517" cy="991253"/>
          </a:xfrm>
          <a:prstGeom prst="rect">
            <a:avLst/>
          </a:prstGeom>
        </p:spPr>
      </p:pic>
    </p:spTree>
    <p:extLst>
      <p:ext uri="{BB962C8B-B14F-4D97-AF65-F5344CB8AC3E}">
        <p14:creationId xmlns:p14="http://schemas.microsoft.com/office/powerpoint/2010/main" val="37349199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Resources</a:t>
            </a:r>
          </a:p>
        </p:txBody>
      </p:sp>
      <p:sp>
        <p:nvSpPr>
          <p:cNvPr id="114" name="Hexagon 113">
            <a:extLst>
              <a:ext uri="{FF2B5EF4-FFF2-40B4-BE49-F238E27FC236}">
                <a16:creationId xmlns:a16="http://schemas.microsoft.com/office/drawing/2014/main" id="{533719B5-4670-4C1D-9CB2-B49CF1D2BA02}"/>
              </a:ext>
            </a:extLst>
          </p:cNvPr>
          <p:cNvSpPr/>
          <p:nvPr/>
        </p:nvSpPr>
        <p:spPr bwMode="auto">
          <a:xfrm>
            <a:off x="8193898"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418256" y="4018028"/>
            <a:ext cx="1176625"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779502" y="3441064"/>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5338607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1927" y="2026778"/>
            <a:ext cx="3182281" cy="1854418"/>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278" y="2026778"/>
            <a:ext cx="3182282" cy="1854418"/>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278" y="4344547"/>
            <a:ext cx="3182282" cy="1854417"/>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251926" y="4344547"/>
            <a:ext cx="3182282" cy="1854417"/>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4709119" cy="3674852"/>
          </a:xfrm>
          <a:prstGeom prst="rect">
            <a:avLst/>
          </a:prstGeom>
          <a:noFill/>
        </p:spPr>
        <p:txBody>
          <a:bodyPr wrap="square" lIns="143407" tIns="0" rIns="143407" bIns="0" rtlCol="0">
            <a:spAutoFit/>
          </a:bodyPr>
          <a:lstStyle/>
          <a:p>
            <a:pPr marL="274320" marR="0" lvl="0" indent="-274320" algn="l" defTabSz="914225" rtl="0" eaLnBrk="1" fontAlgn="auto" latinLnBrk="0" hangingPunct="1">
              <a:lnSpc>
                <a:spcPct val="10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1">
                  <a:extLst>
                    <a:ext uri="{A12FA001-AC4F-418D-AE19-62706E023703}">
                      <ahyp:hlinkClr xmlns:ahyp="http://schemas.microsoft.com/office/drawing/2018/hyperlinkcolor" val="tx"/>
                    </a:ext>
                  </a:extLst>
                </a:hlinkClick>
              </a:rPr>
              <a:t>Azure Kubernetes Service (AKS)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Containers on Azure pitch deck</a:t>
            </a: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Smart Hotel 360 Demo</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2"/>
              </a:rPr>
              <a:t>Documentation resources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Ebook</a:t>
            </a: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 for distributed systems</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Distributed system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HoL</a:t>
            </a:r>
            <a:r>
              <a:rPr kumimoji="0" lang="en-US" sz="1800" b="0" i="0" u="none" strike="noStrike" kern="1200" cap="none" spc="0" normalizeH="0" baseline="0" noProof="0" dirty="0">
                <a:ln>
                  <a:noFill/>
                </a:ln>
                <a:solidFill>
                  <a:srgbClr val="0078D4"/>
                </a:solidFill>
                <a:effectLst/>
                <a:uLnTx/>
                <a:uFillTx/>
                <a:latin typeface="Segoe UI"/>
                <a:ea typeface="+mn-ea"/>
                <a:cs typeface="+mn-cs"/>
              </a:rPr>
              <a:t> </a:t>
            </a: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AKS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HoL</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780E0B7-0F76-4407-9B51-E888DC330828}"/>
              </a:ext>
            </a:extLst>
          </p:cNvPr>
          <p:cNvSpPr txBox="1"/>
          <p:nvPr/>
        </p:nvSpPr>
        <p:spPr>
          <a:xfrm>
            <a:off x="492727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27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192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192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Get the code from GitHub</a:t>
            </a:r>
          </a:p>
        </p:txBody>
      </p:sp>
      <p:sp>
        <p:nvSpPr>
          <p:cNvPr id="13" name="Title 16">
            <a:extLst>
              <a:ext uri="{FF2B5EF4-FFF2-40B4-BE49-F238E27FC236}">
                <a16:creationId xmlns:a16="http://schemas.microsoft.com/office/drawing/2014/main" id="{417FFD57-7B06-4BF2-880B-2F24FB0203F3}"/>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AKS resources</a:t>
            </a:r>
          </a:p>
        </p:txBody>
      </p:sp>
    </p:spTree>
    <p:extLst>
      <p:ext uri="{BB962C8B-B14F-4D97-AF65-F5344CB8AC3E}">
        <p14:creationId xmlns:p14="http://schemas.microsoft.com/office/powerpoint/2010/main" val="12515243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Product deep dive</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11" name="Hexagon 110">
            <a:extLst>
              <a:ext uri="{FF2B5EF4-FFF2-40B4-BE49-F238E27FC236}">
                <a16:creationId xmlns:a16="http://schemas.microsoft.com/office/drawing/2014/main" id="{99064AFB-7CB0-4021-9914-2EA40EF42971}"/>
              </a:ext>
            </a:extLst>
          </p:cNvPr>
          <p:cNvSpPr/>
          <p:nvPr/>
        </p:nvSpPr>
        <p:spPr bwMode="auto">
          <a:xfrm>
            <a:off x="9658686"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021309" y="3094156"/>
            <a:ext cx="900093"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158991" y="2632542"/>
            <a:ext cx="624729" cy="333163"/>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2511067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A75207DB-394C-4F2B-B125-617267CF705A}"/>
              </a:ext>
            </a:extLst>
          </p:cNvPr>
          <p:cNvGrpSpPr/>
          <p:nvPr/>
        </p:nvGrpSpPr>
        <p:grpSpPr>
          <a:xfrm>
            <a:off x="7353945" y="2615684"/>
            <a:ext cx="2546047" cy="1024872"/>
            <a:chOff x="7353945" y="2615684"/>
            <a:chExt cx="2546047" cy="1024872"/>
          </a:xfrm>
        </p:grpSpPr>
        <p:sp>
          <p:nvSpPr>
            <p:cNvPr id="140" name="Title 1">
              <a:extLst>
                <a:ext uri="{FF2B5EF4-FFF2-40B4-BE49-F238E27FC236}">
                  <a16:creationId xmlns:a16="http://schemas.microsoft.com/office/drawing/2014/main" id="{B3F11DD2-39AC-41A7-A312-9E439E2B3CA3}"/>
                </a:ext>
              </a:extLst>
            </p:cNvPr>
            <p:cNvSpPr txBox="1">
              <a:spLocks/>
            </p:cNvSpPr>
            <p:nvPr/>
          </p:nvSpPr>
          <p:spPr>
            <a:xfrm>
              <a:off x="7353946" y="2615684"/>
              <a:ext cx="173790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42" name="Rectangle: Rounded Corners 141">
              <a:extLst>
                <a:ext uri="{FF2B5EF4-FFF2-40B4-BE49-F238E27FC236}">
                  <a16:creationId xmlns:a16="http://schemas.microsoft.com/office/drawing/2014/main" id="{315EAF01-DB5B-4F13-9B8B-C929AAEB4318}"/>
                </a:ext>
              </a:extLst>
            </p:cNvPr>
            <p:cNvSpPr/>
            <p:nvPr/>
          </p:nvSpPr>
          <p:spPr bwMode="auto">
            <a:xfrm>
              <a:off x="7353945" y="2817596"/>
              <a:ext cx="2546047" cy="82296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 name="Title 16">
            <a:extLst>
              <a:ext uri="{FF2B5EF4-FFF2-40B4-BE49-F238E27FC236}">
                <a16:creationId xmlns:a16="http://schemas.microsoft.com/office/drawing/2014/main" id="{F2152EA2-AAB0-45FF-B08D-B2BEA5B8C79D}"/>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Developer/CI system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builds container image </a:t>
            </a:r>
          </a:p>
        </p:txBody>
      </p:sp>
      <p:sp>
        <p:nvSpPr>
          <p:cNvPr id="6" name="Title 16">
            <a:extLst>
              <a:ext uri="{FF2B5EF4-FFF2-40B4-BE49-F238E27FC236}">
                <a16:creationId xmlns:a16="http://schemas.microsoft.com/office/drawing/2014/main" id="{93E19E65-7BDF-4EB8-A5CB-E096879ED585}"/>
              </a:ext>
            </a:extLst>
          </p:cNvPr>
          <p:cNvSpPr txBox="1">
            <a:spLocks/>
          </p:cNvSpPr>
          <p:nvPr/>
        </p:nvSpPr>
        <p:spPr>
          <a:xfrm>
            <a:off x="588263" y="2316914"/>
            <a:ext cx="30825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Image pushed to Azure Container Registry</a:t>
            </a:r>
          </a:p>
        </p:txBody>
      </p:sp>
      <p:sp>
        <p:nvSpPr>
          <p:cNvPr id="7" name="Title 16">
            <a:extLst>
              <a:ext uri="{FF2B5EF4-FFF2-40B4-BE49-F238E27FC236}">
                <a16:creationId xmlns:a16="http://schemas.microsoft.com/office/drawing/2014/main" id="{628BB3D2-024E-4F83-A830-70CC80F0DB91}"/>
              </a:ext>
            </a:extLst>
          </p:cNvPr>
          <p:cNvSpPr txBox="1">
            <a:spLocks/>
          </p:cNvSpPr>
          <p:nvPr/>
        </p:nvSpPr>
        <p:spPr>
          <a:xfrm>
            <a:off x="588263" y="3203341"/>
            <a:ext cx="317535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quarantines image until scanning passes</a:t>
            </a:r>
          </a:p>
        </p:txBody>
      </p:sp>
      <p:sp>
        <p:nvSpPr>
          <p:cNvPr id="8" name="Title 16">
            <a:extLst>
              <a:ext uri="{FF2B5EF4-FFF2-40B4-BE49-F238E27FC236}">
                <a16:creationId xmlns:a16="http://schemas.microsoft.com/office/drawing/2014/main" id="{320170F3-81CF-4934-BED0-2722B1DDFC7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Azure Container Registry – vulnerability scanning</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7194F5F3-ED55-4700-92C0-7D7A52BA5BE6}"/>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Title 16">
            <a:extLst>
              <a:ext uri="{FF2B5EF4-FFF2-40B4-BE49-F238E27FC236}">
                <a16:creationId xmlns:a16="http://schemas.microsoft.com/office/drawing/2014/main" id="{5BCC1A5E-8625-4D0D-B27E-FE50DAB7CC3F}"/>
              </a:ext>
            </a:extLst>
          </p:cNvPr>
          <p:cNvSpPr txBox="1">
            <a:spLocks/>
          </p:cNvSpPr>
          <p:nvPr/>
        </p:nvSpPr>
        <p:spPr>
          <a:xfrm>
            <a:off x="588263" y="433598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Container Registry </a:t>
            </a:r>
            <a:b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scans content leveraging Aqua, </a:t>
            </a:r>
            <a:r>
              <a:rPr kumimoji="0" lang="en-US" sz="16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Twistlock</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29" name="Title 16">
            <a:extLst>
              <a:ext uri="{FF2B5EF4-FFF2-40B4-BE49-F238E27FC236}">
                <a16:creationId xmlns:a16="http://schemas.microsoft.com/office/drawing/2014/main" id="{4A1831A1-B088-4762-89E6-B4C3FD565EDF}"/>
              </a:ext>
            </a:extLst>
          </p:cNvPr>
          <p:cNvSpPr txBox="1">
            <a:spLocks/>
          </p:cNvSpPr>
          <p:nvPr/>
        </p:nvSpPr>
        <p:spPr>
          <a:xfrm>
            <a:off x="588263" y="5468635"/>
            <a:ext cx="32362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publishes the image to the repository</a:t>
            </a:r>
          </a:p>
        </p:txBody>
      </p:sp>
      <p:grpSp>
        <p:nvGrpSpPr>
          <p:cNvPr id="148" name="Group 147">
            <a:extLst>
              <a:ext uri="{FF2B5EF4-FFF2-40B4-BE49-F238E27FC236}">
                <a16:creationId xmlns:a16="http://schemas.microsoft.com/office/drawing/2014/main" id="{D5214C1A-3483-4FE2-A65D-04D0683CD0E2}"/>
              </a:ext>
            </a:extLst>
          </p:cNvPr>
          <p:cNvGrpSpPr/>
          <p:nvPr/>
        </p:nvGrpSpPr>
        <p:grpSpPr>
          <a:xfrm>
            <a:off x="4843953" y="2609464"/>
            <a:ext cx="822960" cy="1031092"/>
            <a:chOff x="4934024" y="2596690"/>
            <a:chExt cx="822960" cy="1031092"/>
          </a:xfrm>
        </p:grpSpPr>
        <p:sp>
          <p:nvSpPr>
            <p:cNvPr id="149" name="Title 1">
              <a:extLst>
                <a:ext uri="{FF2B5EF4-FFF2-40B4-BE49-F238E27FC236}">
                  <a16:creationId xmlns:a16="http://schemas.microsoft.com/office/drawing/2014/main" id="{85DD3D06-2D9E-4C89-97D7-4618B9DEB4CC}"/>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50" name="Rectangle: Rounded Corners 149">
              <a:extLst>
                <a:ext uri="{FF2B5EF4-FFF2-40B4-BE49-F238E27FC236}">
                  <a16:creationId xmlns:a16="http://schemas.microsoft.com/office/drawing/2014/main" id="{5C6F3CC1-6DA0-4E0D-92D7-3372318D087E}"/>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people_4" title="Icon of a person">
              <a:extLst>
                <a:ext uri="{FF2B5EF4-FFF2-40B4-BE49-F238E27FC236}">
                  <a16:creationId xmlns:a16="http://schemas.microsoft.com/office/drawing/2014/main" id="{9D4BEF36-F73A-4C78-BD59-8F95C4880599}"/>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5BFF641F-76E3-445C-A863-1BF438ED1CAA}"/>
              </a:ext>
            </a:extLst>
          </p:cNvPr>
          <p:cNvGrpSpPr/>
          <p:nvPr/>
        </p:nvGrpSpPr>
        <p:grpSpPr>
          <a:xfrm>
            <a:off x="5769351" y="2455575"/>
            <a:ext cx="822960" cy="1184981"/>
            <a:chOff x="5859422" y="2442801"/>
            <a:chExt cx="822960" cy="1184981"/>
          </a:xfrm>
        </p:grpSpPr>
        <p:sp>
          <p:nvSpPr>
            <p:cNvPr id="145" name="Title 1">
              <a:extLst>
                <a:ext uri="{FF2B5EF4-FFF2-40B4-BE49-F238E27FC236}">
                  <a16:creationId xmlns:a16="http://schemas.microsoft.com/office/drawing/2014/main" id="{4E4FF42B-88BB-40EA-9F2E-248985C5B3E2}"/>
                </a:ext>
              </a:extLst>
            </p:cNvPr>
            <p:cNvSpPr txBox="1">
              <a:spLocks/>
            </p:cNvSpPr>
            <p:nvPr/>
          </p:nvSpPr>
          <p:spPr>
            <a:xfrm>
              <a:off x="5912112" y="244280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sp>
          <p:nvSpPr>
            <p:cNvPr id="146" name="Rectangle: Rounded Corners 145">
              <a:extLst>
                <a:ext uri="{FF2B5EF4-FFF2-40B4-BE49-F238E27FC236}">
                  <a16:creationId xmlns:a16="http://schemas.microsoft.com/office/drawing/2014/main" id="{34ECA6D0-5BE9-4F60-8D5A-F902B9E37204}"/>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2" name="Freeform: Shape 151">
              <a:extLst>
                <a:ext uri="{FF2B5EF4-FFF2-40B4-BE49-F238E27FC236}">
                  <a16:creationId xmlns:a16="http://schemas.microsoft.com/office/drawing/2014/main" id="{450848F9-F4D8-4534-938F-F796D369A89F}"/>
                </a:ext>
              </a:extLst>
            </p:cNvPr>
            <p:cNvSpPr/>
            <p:nvPr/>
          </p:nvSpPr>
          <p:spPr>
            <a:xfrm>
              <a:off x="6050068" y="2974287"/>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Freeform: Shape 152">
            <a:extLst>
              <a:ext uri="{FF2B5EF4-FFF2-40B4-BE49-F238E27FC236}">
                <a16:creationId xmlns:a16="http://schemas.microsoft.com/office/drawing/2014/main" id="{98F97F69-726A-4C63-ACAE-94A8F4DC88BD}"/>
              </a:ext>
            </a:extLst>
          </p:cNvPr>
          <p:cNvSpPr/>
          <p:nvPr/>
        </p:nvSpPr>
        <p:spPr>
          <a:xfrm>
            <a:off x="7715225" y="2987061"/>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56" name="Straight Arrow Connector 155">
            <a:extLst>
              <a:ext uri="{FF2B5EF4-FFF2-40B4-BE49-F238E27FC236}">
                <a16:creationId xmlns:a16="http://schemas.microsoft.com/office/drawing/2014/main" id="{7E74CA7B-9335-40CC-8DB6-9BC0ABC03B77}"/>
              </a:ext>
            </a:extLst>
          </p:cNvPr>
          <p:cNvCxnSpPr>
            <a:cxnSpLocks/>
          </p:cNvCxnSpPr>
          <p:nvPr/>
        </p:nvCxnSpPr>
        <p:spPr>
          <a:xfrm>
            <a:off x="8224251" y="322907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arrow_12" title="Icon of a circle made of a curved arrow pointing clockwise">
            <a:extLst>
              <a:ext uri="{FF2B5EF4-FFF2-40B4-BE49-F238E27FC236}">
                <a16:creationId xmlns:a16="http://schemas.microsoft.com/office/drawing/2014/main" id="{731746E2-5D2A-4DE6-9EED-78B6588374EE}"/>
              </a:ext>
            </a:extLst>
          </p:cNvPr>
          <p:cNvSpPr>
            <a:spLocks noChangeAspect="1" noEditPoints="1"/>
          </p:cNvSpPr>
          <p:nvPr/>
        </p:nvSpPr>
        <p:spPr bwMode="auto">
          <a:xfrm>
            <a:off x="9045796" y="2986760"/>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B2358C0-9DC5-47B1-AF18-8EEA3C2B7417}"/>
              </a:ext>
            </a:extLst>
          </p:cNvPr>
          <p:cNvSpPr/>
          <p:nvPr/>
        </p:nvSpPr>
        <p:spPr>
          <a:xfrm>
            <a:off x="9186510" y="3113189"/>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Title 1">
            <a:extLst>
              <a:ext uri="{FF2B5EF4-FFF2-40B4-BE49-F238E27FC236}">
                <a16:creationId xmlns:a16="http://schemas.microsoft.com/office/drawing/2014/main" id="{E9BDCCCA-D142-46F3-BE44-0A6ED0C3D514}"/>
              </a:ext>
            </a:extLst>
          </p:cNvPr>
          <p:cNvSpPr txBox="1">
            <a:spLocks/>
          </p:cNvSpPr>
          <p:nvPr/>
        </p:nvSpPr>
        <p:spPr>
          <a:xfrm>
            <a:off x="8239010" y="3027335"/>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Fails</a:t>
            </a:r>
          </a:p>
        </p:txBody>
      </p:sp>
      <p:cxnSp>
        <p:nvCxnSpPr>
          <p:cNvPr id="163" name="Straight Arrow Connector 162">
            <a:extLst>
              <a:ext uri="{FF2B5EF4-FFF2-40B4-BE49-F238E27FC236}">
                <a16:creationId xmlns:a16="http://schemas.microsoft.com/office/drawing/2014/main" id="{78D61248-8AE2-4864-AB48-EF11C5D1835B}"/>
              </a:ext>
            </a:extLst>
          </p:cNvPr>
          <p:cNvCxnSpPr>
            <a:cxnSpLocks/>
          </p:cNvCxnSpPr>
          <p:nvPr/>
        </p:nvCxnSpPr>
        <p:spPr>
          <a:xfrm rot="5400000">
            <a:off x="7558965" y="391106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Title 1">
            <a:extLst>
              <a:ext uri="{FF2B5EF4-FFF2-40B4-BE49-F238E27FC236}">
                <a16:creationId xmlns:a16="http://schemas.microsoft.com/office/drawing/2014/main" id="{78F8293C-14CA-45D3-80A2-A0B5498ABB50}"/>
              </a:ext>
            </a:extLst>
          </p:cNvPr>
          <p:cNvSpPr txBox="1">
            <a:spLocks/>
          </p:cNvSpPr>
          <p:nvPr/>
        </p:nvSpPr>
        <p:spPr>
          <a:xfrm>
            <a:off x="10005386" y="3075188"/>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sp>
        <p:nvSpPr>
          <p:cNvPr id="164" name="Title 1">
            <a:extLst>
              <a:ext uri="{FF2B5EF4-FFF2-40B4-BE49-F238E27FC236}">
                <a16:creationId xmlns:a16="http://schemas.microsoft.com/office/drawing/2014/main" id="{310BD49D-8F7B-4BF4-9C14-053222E86921}"/>
              </a:ext>
            </a:extLst>
          </p:cNvPr>
          <p:cNvSpPr txBox="1">
            <a:spLocks/>
          </p:cNvSpPr>
          <p:nvPr/>
        </p:nvSpPr>
        <p:spPr>
          <a:xfrm>
            <a:off x="7126630" y="38295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Passes</a:t>
            </a:r>
          </a:p>
        </p:txBody>
      </p:sp>
      <p:grpSp>
        <p:nvGrpSpPr>
          <p:cNvPr id="170" name="Group 169">
            <a:extLst>
              <a:ext uri="{FF2B5EF4-FFF2-40B4-BE49-F238E27FC236}">
                <a16:creationId xmlns:a16="http://schemas.microsoft.com/office/drawing/2014/main" id="{14423574-D421-4FF1-9D31-955B2D98D854}"/>
              </a:ext>
            </a:extLst>
          </p:cNvPr>
          <p:cNvGrpSpPr/>
          <p:nvPr/>
        </p:nvGrpSpPr>
        <p:grpSpPr>
          <a:xfrm>
            <a:off x="7524488" y="4365630"/>
            <a:ext cx="822960" cy="1031092"/>
            <a:chOff x="7641839" y="4418864"/>
            <a:chExt cx="822960" cy="1031092"/>
          </a:xfrm>
        </p:grpSpPr>
        <p:sp>
          <p:nvSpPr>
            <p:cNvPr id="165" name="file" title="Icon of a file cabinet">
              <a:extLst>
                <a:ext uri="{FF2B5EF4-FFF2-40B4-BE49-F238E27FC236}">
                  <a16:creationId xmlns:a16="http://schemas.microsoft.com/office/drawing/2014/main" id="{D80A1DBF-8020-4282-9E12-91746B87BD16}"/>
                </a:ext>
              </a:extLst>
            </p:cNvPr>
            <p:cNvSpPr>
              <a:spLocks noChangeAspect="1" noEditPoints="1"/>
            </p:cNvSpPr>
            <p:nvPr/>
          </p:nvSpPr>
          <p:spPr bwMode="auto">
            <a:xfrm>
              <a:off x="7857021" y="4808039"/>
              <a:ext cx="392596" cy="460874"/>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Title 1">
              <a:extLst>
                <a:ext uri="{FF2B5EF4-FFF2-40B4-BE49-F238E27FC236}">
                  <a16:creationId xmlns:a16="http://schemas.microsoft.com/office/drawing/2014/main" id="{EF576ABC-1E03-4F94-AC9E-39935164EC45}"/>
                </a:ext>
              </a:extLst>
            </p:cNvPr>
            <p:cNvSpPr txBox="1">
              <a:spLocks/>
            </p:cNvSpPr>
            <p:nvPr/>
          </p:nvSpPr>
          <p:spPr>
            <a:xfrm>
              <a:off x="7694529" y="44188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Repository</a:t>
              </a:r>
            </a:p>
          </p:txBody>
        </p:sp>
        <p:sp>
          <p:nvSpPr>
            <p:cNvPr id="168" name="Rectangle: Rounded Corners 167">
              <a:extLst>
                <a:ext uri="{FF2B5EF4-FFF2-40B4-BE49-F238E27FC236}">
                  <a16:creationId xmlns:a16="http://schemas.microsoft.com/office/drawing/2014/main" id="{997C5626-D553-4752-9A5E-23C2BE73D2B1}"/>
                </a:ext>
              </a:extLst>
            </p:cNvPr>
            <p:cNvSpPr/>
            <p:nvPr/>
          </p:nvSpPr>
          <p:spPr bwMode="auto">
            <a:xfrm>
              <a:off x="7641839" y="46269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172" name="Straight Arrow Connector 171">
            <a:extLst>
              <a:ext uri="{FF2B5EF4-FFF2-40B4-BE49-F238E27FC236}">
                <a16:creationId xmlns:a16="http://schemas.microsoft.com/office/drawing/2014/main" id="{D3806123-7C43-4F66-ACD2-82CFB38D07CE}"/>
              </a:ext>
            </a:extLst>
          </p:cNvPr>
          <p:cNvCxnSpPr>
            <a:cxnSpLocks/>
          </p:cNvCxnSpPr>
          <p:nvPr/>
        </p:nvCxnSpPr>
        <p:spPr>
          <a:xfrm>
            <a:off x="6592311" y="3229076"/>
            <a:ext cx="761634"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92617CC5-A170-4655-BD51-4D09FFDCDE40}"/>
              </a:ext>
            </a:extLst>
          </p:cNvPr>
          <p:cNvSpPr/>
          <p:nvPr/>
        </p:nvSpPr>
        <p:spPr bwMode="auto">
          <a:xfrm>
            <a:off x="5580972" y="21083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5" name="Oval 34">
            <a:extLst>
              <a:ext uri="{FF2B5EF4-FFF2-40B4-BE49-F238E27FC236}">
                <a16:creationId xmlns:a16="http://schemas.microsoft.com/office/drawing/2014/main" id="{11A2358B-92C2-4A2E-86FF-6204EA7D98E0}"/>
              </a:ext>
            </a:extLst>
          </p:cNvPr>
          <p:cNvSpPr/>
          <p:nvPr/>
        </p:nvSpPr>
        <p:spPr bwMode="auto">
          <a:xfrm>
            <a:off x="6835968" y="30885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6" name="Oval 35">
            <a:extLst>
              <a:ext uri="{FF2B5EF4-FFF2-40B4-BE49-F238E27FC236}">
                <a16:creationId xmlns:a16="http://schemas.microsoft.com/office/drawing/2014/main" id="{C0BF430C-28FA-42B3-A18E-9A28184FB904}"/>
              </a:ext>
            </a:extLst>
          </p:cNvPr>
          <p:cNvSpPr/>
          <p:nvPr/>
        </p:nvSpPr>
        <p:spPr bwMode="auto">
          <a:xfrm>
            <a:off x="8464185" y="328907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7" name="Oval 36">
            <a:extLst>
              <a:ext uri="{FF2B5EF4-FFF2-40B4-BE49-F238E27FC236}">
                <a16:creationId xmlns:a16="http://schemas.microsoft.com/office/drawing/2014/main" id="{A6C97742-27C7-4620-ADDB-D4AC96B85620}"/>
              </a:ext>
            </a:extLst>
          </p:cNvPr>
          <p:cNvSpPr/>
          <p:nvPr/>
        </p:nvSpPr>
        <p:spPr bwMode="auto">
          <a:xfrm>
            <a:off x="10302048" y="27580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82FE8894-21C9-4AF8-B466-D230BD112557}"/>
              </a:ext>
            </a:extLst>
          </p:cNvPr>
          <p:cNvSpPr/>
          <p:nvPr/>
        </p:nvSpPr>
        <p:spPr bwMode="auto">
          <a:xfrm>
            <a:off x="8058692" y="3773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410390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wipe(left)">
                                      <p:cBhvr>
                                        <p:cTn id="25" dur="500"/>
                                        <p:tgtEl>
                                          <p:spTgt spid="1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22" presetClass="entr" presetSubtype="8" fill="hold"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wipe(left)">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2"/>
                                        </p:tgtEl>
                                        <p:attrNameLst>
                                          <p:attrName>style.visibility</p:attrName>
                                        </p:attrNameLst>
                                      </p:cBhvr>
                                      <p:to>
                                        <p:strVal val="visible"/>
                                      </p:to>
                                    </p:set>
                                    <p:animEffect transition="in" filter="fade">
                                      <p:cBhvr>
                                        <p:cTn id="50" dur="500"/>
                                        <p:tgtEl>
                                          <p:spTgt spid="16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fade">
                                      <p:cBhvr>
                                        <p:cTn id="57" dur="500"/>
                                        <p:tgtEl>
                                          <p:spTgt spid="1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fade">
                                      <p:cBhvr>
                                        <p:cTn id="62" dur="500"/>
                                        <p:tgtEl>
                                          <p:spTgt spid="1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500"/>
                                        <p:tgtEl>
                                          <p:spTgt spid="1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22" presetClass="entr" presetSubtype="1" fill="hold"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wipe(up)">
                                      <p:cBhvr>
                                        <p:cTn id="79" dur="500"/>
                                        <p:tgtEl>
                                          <p:spTgt spid="1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fade">
                                      <p:cBhvr>
                                        <p:cTn id="82" dur="500"/>
                                        <p:tgtEl>
                                          <p:spTgt spid="164"/>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70"/>
                                        </p:tgtEl>
                                        <p:attrNameLst>
                                          <p:attrName>style.visibility</p:attrName>
                                        </p:attrNameLst>
                                      </p:cBhvr>
                                      <p:to>
                                        <p:strVal val="visible"/>
                                      </p:to>
                                    </p:set>
                                    <p:animEffect transition="in" filter="fade">
                                      <p:cBhvr>
                                        <p:cTn id="8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8" grpId="0"/>
      <p:bldP spid="129" grpId="0"/>
      <p:bldP spid="153" grpId="0" animBg="1"/>
      <p:bldP spid="159" grpId="0" animBg="1"/>
      <p:bldP spid="160" grpId="0" animBg="1"/>
      <p:bldP spid="162" grpId="0"/>
      <p:bldP spid="154" grpId="0" animBg="1"/>
      <p:bldP spid="164" grpId="0"/>
      <p:bldP spid="2" grpId="0" animBg="1"/>
      <p:bldP spid="35" grpId="0" animBg="1"/>
      <p:bldP spid="36" grpId="0" animBg="1"/>
      <p:bldP spid="37"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Secure network communications with VNET and CNI</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DCF448E-1961-41C7-9594-4A52D1DDBA88}"/>
              </a:ext>
            </a:extLst>
          </p:cNvPr>
          <p:cNvGrpSpPr/>
          <p:nvPr/>
        </p:nvGrpSpPr>
        <p:grpSpPr>
          <a:xfrm>
            <a:off x="5738130" y="2564797"/>
            <a:ext cx="1650697" cy="1583399"/>
            <a:chOff x="5738130" y="2564797"/>
            <a:chExt cx="1650697" cy="1583399"/>
          </a:xfrm>
        </p:grpSpPr>
        <p:sp>
          <p:nvSpPr>
            <p:cNvPr id="74" name="Rectangle: Rounded Corners 73">
              <a:extLst>
                <a:ext uri="{FF2B5EF4-FFF2-40B4-BE49-F238E27FC236}">
                  <a16:creationId xmlns:a16="http://schemas.microsoft.com/office/drawing/2014/main" id="{1B3A96E6-B294-466A-B6B8-DD1B1FCBC7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89" name="Title 1">
              <a:extLst>
                <a:ext uri="{FF2B5EF4-FFF2-40B4-BE49-F238E27FC236}">
                  <a16:creationId xmlns:a16="http://schemas.microsoft.com/office/drawing/2014/main" id="{06578E05-CBF6-4078-B790-DE6828B04B5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35" name="Group 34">
            <a:extLst>
              <a:ext uri="{FF2B5EF4-FFF2-40B4-BE49-F238E27FC236}">
                <a16:creationId xmlns:a16="http://schemas.microsoft.com/office/drawing/2014/main" id="{0619EFA7-7698-4757-9E6E-D1D73C4AEF63}"/>
              </a:ext>
            </a:extLst>
          </p:cNvPr>
          <p:cNvGrpSpPr/>
          <p:nvPr/>
        </p:nvGrpSpPr>
        <p:grpSpPr>
          <a:xfrm>
            <a:off x="7765105" y="2406752"/>
            <a:ext cx="907414" cy="1405150"/>
            <a:chOff x="7765105" y="2406752"/>
            <a:chExt cx="907414" cy="1405150"/>
          </a:xfrm>
        </p:grpSpPr>
        <p:sp>
          <p:nvSpPr>
            <p:cNvPr id="92" name="Rectangle: Rounded Corners 91">
              <a:extLst>
                <a:ext uri="{FF2B5EF4-FFF2-40B4-BE49-F238E27FC236}">
                  <a16:creationId xmlns:a16="http://schemas.microsoft.com/office/drawing/2014/main" id="{33CE4867-7236-47A7-AB05-689176F6D38F}"/>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Title 1">
              <a:extLst>
                <a:ext uri="{FF2B5EF4-FFF2-40B4-BE49-F238E27FC236}">
                  <a16:creationId xmlns:a16="http://schemas.microsoft.com/office/drawing/2014/main" id="{D88E794A-B4F7-4448-8936-0C3D0CA4FB48}"/>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100" name="Straight Arrow Connector 99">
            <a:extLst>
              <a:ext uri="{FF2B5EF4-FFF2-40B4-BE49-F238E27FC236}">
                <a16:creationId xmlns:a16="http://schemas.microsoft.com/office/drawing/2014/main" id="{30BD8B92-712B-4BF0-B7DF-3E522B3D3A5D}"/>
              </a:ext>
            </a:extLst>
          </p:cNvPr>
          <p:cNvCxnSpPr>
            <a:cxnSpLocks/>
            <a:stCxn id="77" idx="3"/>
            <a:endCxn id="92" idx="1"/>
          </p:cNvCxnSpPr>
          <p:nvPr/>
        </p:nvCxnSpPr>
        <p:spPr>
          <a:xfrm>
            <a:off x="6959355" y="3288392"/>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50DE86-F6A3-42AF-8C94-3FE63A70552C}"/>
              </a:ext>
            </a:extLst>
          </p:cNvPr>
          <p:cNvGrpSpPr/>
          <p:nvPr/>
        </p:nvGrpSpPr>
        <p:grpSpPr>
          <a:xfrm>
            <a:off x="5565367" y="2096316"/>
            <a:ext cx="3279915" cy="2285669"/>
            <a:chOff x="5565367" y="2096316"/>
            <a:chExt cx="3279915" cy="2285669"/>
          </a:xfrm>
        </p:grpSpPr>
        <p:sp>
          <p:nvSpPr>
            <p:cNvPr id="101" name="Rectangle: Rounded Corners 100">
              <a:extLst>
                <a:ext uri="{FF2B5EF4-FFF2-40B4-BE49-F238E27FC236}">
                  <a16:creationId xmlns:a16="http://schemas.microsoft.com/office/drawing/2014/main" id="{20183918-A5F9-4818-A2E9-ED7A0C5EB269}"/>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67282E35-5E99-4AAF-8A3A-71FE4F83217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116" name="Straight Arrow Connector 115">
            <a:extLst>
              <a:ext uri="{FF2B5EF4-FFF2-40B4-BE49-F238E27FC236}">
                <a16:creationId xmlns:a16="http://schemas.microsoft.com/office/drawing/2014/main" id="{E5C88BC6-F606-4A79-8294-B52AB509FE5A}"/>
              </a:ext>
            </a:extLst>
          </p:cNvPr>
          <p:cNvCxnSpPr>
            <a:cxnSpLocks/>
          </p:cNvCxnSpPr>
          <p:nvPr/>
        </p:nvCxnSpPr>
        <p:spPr>
          <a:xfrm>
            <a:off x="8845282" y="404954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D5BF509-60A5-412A-9CEE-3F173CDE5497}"/>
              </a:ext>
            </a:extLst>
          </p:cNvPr>
          <p:cNvGrpSpPr/>
          <p:nvPr/>
        </p:nvGrpSpPr>
        <p:grpSpPr>
          <a:xfrm>
            <a:off x="9824429" y="3256914"/>
            <a:ext cx="866205" cy="1232973"/>
            <a:chOff x="9824429" y="3256914"/>
            <a:chExt cx="866205" cy="1232973"/>
          </a:xfrm>
        </p:grpSpPr>
        <p:sp>
          <p:nvSpPr>
            <p:cNvPr id="118" name="Rectangle: Rounded Corners 117">
              <a:extLst>
                <a:ext uri="{FF2B5EF4-FFF2-40B4-BE49-F238E27FC236}">
                  <a16:creationId xmlns:a16="http://schemas.microsoft.com/office/drawing/2014/main" id="{33201443-B7E4-430F-B045-19750FEFF0E1}"/>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5982BA24-DBDE-45BA-9E38-39FCEA414215}"/>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46" name="Group 45">
            <a:extLst>
              <a:ext uri="{FF2B5EF4-FFF2-40B4-BE49-F238E27FC236}">
                <a16:creationId xmlns:a16="http://schemas.microsoft.com/office/drawing/2014/main" id="{9268CD22-8C4C-46F8-A24D-DE8A6D5F6950}"/>
              </a:ext>
            </a:extLst>
          </p:cNvPr>
          <p:cNvGrpSpPr/>
          <p:nvPr/>
        </p:nvGrpSpPr>
        <p:grpSpPr>
          <a:xfrm>
            <a:off x="10002887" y="3686634"/>
            <a:ext cx="509288" cy="695351"/>
            <a:chOff x="10002887" y="3686634"/>
            <a:chExt cx="509288" cy="695351"/>
          </a:xfrm>
        </p:grpSpPr>
        <p:sp>
          <p:nvSpPr>
            <p:cNvPr id="119" name="Rectangle: Rounded Corners 118">
              <a:extLst>
                <a:ext uri="{FF2B5EF4-FFF2-40B4-BE49-F238E27FC236}">
                  <a16:creationId xmlns:a16="http://schemas.microsoft.com/office/drawing/2014/main" id="{6A944BFE-CF27-4645-A235-9D3A87C7D63A}"/>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9" name="Group 38">
              <a:extLst>
                <a:ext uri="{FF2B5EF4-FFF2-40B4-BE49-F238E27FC236}">
                  <a16:creationId xmlns:a16="http://schemas.microsoft.com/office/drawing/2014/main" id="{65267962-A2AD-475D-85F5-E71A5329B4F5}"/>
                </a:ext>
              </a:extLst>
            </p:cNvPr>
            <p:cNvGrpSpPr/>
            <p:nvPr/>
          </p:nvGrpSpPr>
          <p:grpSpPr>
            <a:xfrm>
              <a:off x="10002887" y="3686634"/>
              <a:ext cx="509288" cy="622525"/>
              <a:chOff x="10002887" y="3686634"/>
              <a:chExt cx="509288" cy="622525"/>
            </a:xfrm>
          </p:grpSpPr>
          <p:sp>
            <p:nvSpPr>
              <p:cNvPr id="120" name="Title 1">
                <a:extLst>
                  <a:ext uri="{FF2B5EF4-FFF2-40B4-BE49-F238E27FC236}">
                    <a16:creationId xmlns:a16="http://schemas.microsoft.com/office/drawing/2014/main" id="{6DA65919-4605-4A65-8302-E6CC805A5AC2}"/>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22" name="Freeform 9">
                <a:extLst>
                  <a:ext uri="{FF2B5EF4-FFF2-40B4-BE49-F238E27FC236}">
                    <a16:creationId xmlns:a16="http://schemas.microsoft.com/office/drawing/2014/main" id="{3FB38838-E572-435D-B21A-06A30FB3338D}"/>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75" name="Straight Arrow Connector 74">
            <a:extLst>
              <a:ext uri="{FF2B5EF4-FFF2-40B4-BE49-F238E27FC236}">
                <a16:creationId xmlns:a16="http://schemas.microsoft.com/office/drawing/2014/main" id="{7B74AA2C-37E0-478A-B395-5CBA5389B996}"/>
              </a:ext>
            </a:extLst>
          </p:cNvPr>
          <p:cNvCxnSpPr>
            <a:cxnSpLocks/>
          </p:cNvCxnSpPr>
          <p:nvPr/>
        </p:nvCxnSpPr>
        <p:spPr>
          <a:xfrm>
            <a:off x="7199626" y="4389574"/>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89F92A0-D87F-4767-9156-6E129778E8A6}"/>
              </a:ext>
            </a:extLst>
          </p:cNvPr>
          <p:cNvGrpSpPr/>
          <p:nvPr/>
        </p:nvGrpSpPr>
        <p:grpSpPr>
          <a:xfrm>
            <a:off x="6507724" y="5231968"/>
            <a:ext cx="402336" cy="402336"/>
            <a:chOff x="6507724" y="5231968"/>
            <a:chExt cx="402336" cy="402336"/>
          </a:xfrm>
        </p:grpSpPr>
        <p:pic>
          <p:nvPicPr>
            <p:cNvPr id="104" name="Graphic 103">
              <a:extLst>
                <a:ext uri="{FF2B5EF4-FFF2-40B4-BE49-F238E27FC236}">
                  <a16:creationId xmlns:a16="http://schemas.microsoft.com/office/drawing/2014/main" id="{C4EB9802-90B3-4F3E-AE18-CB98876D5F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105" name="Rectangle: Rounded Corners 104">
              <a:extLst>
                <a:ext uri="{FF2B5EF4-FFF2-40B4-BE49-F238E27FC236}">
                  <a16:creationId xmlns:a16="http://schemas.microsoft.com/office/drawing/2014/main" id="{0BB4057B-95BC-4F7C-9F23-4D9F68392434}"/>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3" name="Group 42">
            <a:extLst>
              <a:ext uri="{FF2B5EF4-FFF2-40B4-BE49-F238E27FC236}">
                <a16:creationId xmlns:a16="http://schemas.microsoft.com/office/drawing/2014/main" id="{D66B8B07-EF1E-4BCD-8865-BDCED96F6BC0}"/>
              </a:ext>
            </a:extLst>
          </p:cNvPr>
          <p:cNvGrpSpPr/>
          <p:nvPr/>
        </p:nvGrpSpPr>
        <p:grpSpPr>
          <a:xfrm>
            <a:off x="7004156" y="5231968"/>
            <a:ext cx="402336" cy="402336"/>
            <a:chOff x="7004156" y="5231968"/>
            <a:chExt cx="402336" cy="402336"/>
          </a:xfrm>
        </p:grpSpPr>
        <p:sp>
          <p:nvSpPr>
            <p:cNvPr id="107" name="Rectangle: Rounded Corners 106">
              <a:extLst>
                <a:ext uri="{FF2B5EF4-FFF2-40B4-BE49-F238E27FC236}">
                  <a16:creationId xmlns:a16="http://schemas.microsoft.com/office/drawing/2014/main" id="{54AAEAB2-53E8-4E31-A328-63F6F5FEB24B}"/>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8" name="Graphic 107">
              <a:extLst>
                <a:ext uri="{FF2B5EF4-FFF2-40B4-BE49-F238E27FC236}">
                  <a16:creationId xmlns:a16="http://schemas.microsoft.com/office/drawing/2014/main" id="{843180DD-5B2F-4CDA-BB7E-1C65815D70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44" name="Group 43">
            <a:extLst>
              <a:ext uri="{FF2B5EF4-FFF2-40B4-BE49-F238E27FC236}">
                <a16:creationId xmlns:a16="http://schemas.microsoft.com/office/drawing/2014/main" id="{01D02DDF-4508-44AE-AAB9-5A53FC80278E}"/>
              </a:ext>
            </a:extLst>
          </p:cNvPr>
          <p:cNvGrpSpPr/>
          <p:nvPr/>
        </p:nvGrpSpPr>
        <p:grpSpPr>
          <a:xfrm>
            <a:off x="7500588" y="5231968"/>
            <a:ext cx="402336" cy="402336"/>
            <a:chOff x="7500588" y="5231968"/>
            <a:chExt cx="402336" cy="402336"/>
          </a:xfrm>
        </p:grpSpPr>
        <p:sp>
          <p:nvSpPr>
            <p:cNvPr id="110" name="Rectangle: Rounded Corners 109">
              <a:extLst>
                <a:ext uri="{FF2B5EF4-FFF2-40B4-BE49-F238E27FC236}">
                  <a16:creationId xmlns:a16="http://schemas.microsoft.com/office/drawing/2014/main" id="{164917FD-D518-45EE-91DA-555A0E0F9750}"/>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1" name="Graphic 110">
              <a:extLst>
                <a:ext uri="{FF2B5EF4-FFF2-40B4-BE49-F238E27FC236}">
                  <a16:creationId xmlns:a16="http://schemas.microsoft.com/office/drawing/2014/main" id="{8D6B6DDD-7103-4186-A5B7-BB928A57C1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14" name="Title 1">
            <a:extLst>
              <a:ext uri="{FF2B5EF4-FFF2-40B4-BE49-F238E27FC236}">
                <a16:creationId xmlns:a16="http://schemas.microsoft.com/office/drawing/2014/main" id="{7EDD2EFF-125A-41A7-8292-435DC9728B41}"/>
              </a:ext>
            </a:extLst>
          </p:cNvPr>
          <p:cNvSpPr txBox="1">
            <a:spLocks/>
          </p:cNvSpPr>
          <p:nvPr/>
        </p:nvSpPr>
        <p:spPr>
          <a:xfrm>
            <a:off x="6731738" y="5063333"/>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Other peered VNets</a:t>
            </a:r>
          </a:p>
        </p:txBody>
      </p:sp>
      <p:grpSp>
        <p:nvGrpSpPr>
          <p:cNvPr id="41" name="Group 40">
            <a:extLst>
              <a:ext uri="{FF2B5EF4-FFF2-40B4-BE49-F238E27FC236}">
                <a16:creationId xmlns:a16="http://schemas.microsoft.com/office/drawing/2014/main" id="{F0672050-FF83-4FF3-9E26-74D31D23B380}"/>
              </a:ext>
            </a:extLst>
          </p:cNvPr>
          <p:cNvGrpSpPr/>
          <p:nvPr/>
        </p:nvGrpSpPr>
        <p:grpSpPr>
          <a:xfrm>
            <a:off x="6334816" y="4763342"/>
            <a:ext cx="1741017" cy="992638"/>
            <a:chOff x="6334816" y="4763342"/>
            <a:chExt cx="1741017" cy="992638"/>
          </a:xfrm>
        </p:grpSpPr>
        <p:sp>
          <p:nvSpPr>
            <p:cNvPr id="113" name="Rectangle: Rounded Corners 112">
              <a:extLst>
                <a:ext uri="{FF2B5EF4-FFF2-40B4-BE49-F238E27FC236}">
                  <a16:creationId xmlns:a16="http://schemas.microsoft.com/office/drawing/2014/main" id="{B94A70F6-1E1F-4611-A56D-51329B3632B6}"/>
                </a:ext>
              </a:extLst>
            </p:cNvPr>
            <p:cNvSpPr/>
            <p:nvPr/>
          </p:nvSpPr>
          <p:spPr bwMode="auto">
            <a:xfrm>
              <a:off x="6334816" y="4964516"/>
              <a:ext cx="1741017" cy="79146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A76580A5-D9FF-4FBE-B7D3-413C72773C7C}"/>
                </a:ext>
              </a:extLst>
            </p:cNvPr>
            <p:cNvSpPr txBox="1">
              <a:spLocks/>
            </p:cNvSpPr>
            <p:nvPr/>
          </p:nvSpPr>
          <p:spPr>
            <a:xfrm>
              <a:off x="6334816" y="4763342"/>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B</a:t>
              </a:r>
            </a:p>
          </p:txBody>
        </p:sp>
      </p:grpSp>
      <p:sp>
        <p:nvSpPr>
          <p:cNvPr id="124" name="Rectangle 123">
            <a:extLst>
              <a:ext uri="{FF2B5EF4-FFF2-40B4-BE49-F238E27FC236}">
                <a16:creationId xmlns:a16="http://schemas.microsoft.com/office/drawing/2014/main" id="{3E56C41D-2008-48DC-A51B-C90BCCFC9CA0}"/>
              </a:ext>
            </a:extLst>
          </p:cNvPr>
          <p:cNvSpPr/>
          <p:nvPr/>
        </p:nvSpPr>
        <p:spPr bwMode="auto">
          <a:xfrm>
            <a:off x="7058656" y="451502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4BC4B1B9-870E-4D97-849A-DAC3C8F75E44}"/>
              </a:ext>
            </a:extLst>
          </p:cNvPr>
          <p:cNvGrpSpPr/>
          <p:nvPr/>
        </p:nvGrpSpPr>
        <p:grpSpPr>
          <a:xfrm>
            <a:off x="7084507" y="4560038"/>
            <a:ext cx="1200968" cy="234014"/>
            <a:chOff x="7084507" y="4560038"/>
            <a:chExt cx="1200968" cy="234014"/>
          </a:xfrm>
        </p:grpSpPr>
        <p:sp>
          <p:nvSpPr>
            <p:cNvPr id="125" name="Title 1">
              <a:extLst>
                <a:ext uri="{FF2B5EF4-FFF2-40B4-BE49-F238E27FC236}">
                  <a16:creationId xmlns:a16="http://schemas.microsoft.com/office/drawing/2014/main" id="{5E3CCFFE-D80F-4EA6-82BB-AE1B34FF2BE2}"/>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27" name="Graphic 126">
              <a:extLst>
                <a:ext uri="{FF2B5EF4-FFF2-40B4-BE49-F238E27FC236}">
                  <a16:creationId xmlns:a16="http://schemas.microsoft.com/office/drawing/2014/main" id="{F30DFF37-3159-47C3-AC90-7E1DF64CB3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45" name="Group 44">
            <a:extLst>
              <a:ext uri="{FF2B5EF4-FFF2-40B4-BE49-F238E27FC236}">
                <a16:creationId xmlns:a16="http://schemas.microsoft.com/office/drawing/2014/main" id="{36A0A0BA-6BC5-4B42-8B19-4767A77FA9D1}"/>
              </a:ext>
            </a:extLst>
          </p:cNvPr>
          <p:cNvGrpSpPr/>
          <p:nvPr/>
        </p:nvGrpSpPr>
        <p:grpSpPr>
          <a:xfrm>
            <a:off x="9044476" y="3871377"/>
            <a:ext cx="580758" cy="738484"/>
            <a:chOff x="9044476" y="3871377"/>
            <a:chExt cx="580758" cy="738484"/>
          </a:xfrm>
        </p:grpSpPr>
        <p:sp>
          <p:nvSpPr>
            <p:cNvPr id="133" name="Rectangle 132">
              <a:extLst>
                <a:ext uri="{FF2B5EF4-FFF2-40B4-BE49-F238E27FC236}">
                  <a16:creationId xmlns:a16="http://schemas.microsoft.com/office/drawing/2014/main" id="{C7562E9D-A45E-419C-B4A2-3585890901E1}"/>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378BBDC-F79B-414B-B3B9-7778DC928FD8}"/>
                </a:ext>
              </a:extLst>
            </p:cNvPr>
            <p:cNvGrpSpPr/>
            <p:nvPr/>
          </p:nvGrpSpPr>
          <p:grpSpPr>
            <a:xfrm>
              <a:off x="9044476" y="3871377"/>
              <a:ext cx="580758" cy="738484"/>
              <a:chOff x="9044476" y="3871377"/>
              <a:chExt cx="580758" cy="738484"/>
            </a:xfrm>
          </p:grpSpPr>
          <p:sp>
            <p:nvSpPr>
              <p:cNvPr id="130" name="Title 1">
                <a:extLst>
                  <a:ext uri="{FF2B5EF4-FFF2-40B4-BE49-F238E27FC236}">
                    <a16:creationId xmlns:a16="http://schemas.microsoft.com/office/drawing/2014/main" id="{AEAC561E-5F6C-4EB8-9065-42A363B2CE2F}"/>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34" name="Freeform: Shape 133">
                <a:extLst>
                  <a:ext uri="{FF2B5EF4-FFF2-40B4-BE49-F238E27FC236}">
                    <a16:creationId xmlns:a16="http://schemas.microsoft.com/office/drawing/2014/main" id="{D34DFE49-03ED-4438-92E2-8196FFCF0CFC}"/>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88" name="Title 1">
            <a:extLst>
              <a:ext uri="{FF2B5EF4-FFF2-40B4-BE49-F238E27FC236}">
                <a16:creationId xmlns:a16="http://schemas.microsoft.com/office/drawing/2014/main" id="{34A55A53-8917-4D1F-A4DA-ED71455CD19B}"/>
              </a:ext>
            </a:extLst>
          </p:cNvPr>
          <p:cNvSpPr txBox="1">
            <a:spLocks/>
          </p:cNvSpPr>
          <p:nvPr/>
        </p:nvSpPr>
        <p:spPr>
          <a:xfrm>
            <a:off x="6102730" y="29161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30" name="Group 29">
            <a:extLst>
              <a:ext uri="{FF2B5EF4-FFF2-40B4-BE49-F238E27FC236}">
                <a16:creationId xmlns:a16="http://schemas.microsoft.com/office/drawing/2014/main" id="{5FFA94DC-5C8E-4E9F-B8C0-0D314A671539}"/>
              </a:ext>
            </a:extLst>
          </p:cNvPr>
          <p:cNvGrpSpPr/>
          <p:nvPr/>
        </p:nvGrpSpPr>
        <p:grpSpPr>
          <a:xfrm>
            <a:off x="6102730" y="3087224"/>
            <a:ext cx="402336" cy="402336"/>
            <a:chOff x="6102730" y="3087224"/>
            <a:chExt cx="402336" cy="402336"/>
          </a:xfrm>
        </p:grpSpPr>
        <p:sp>
          <p:nvSpPr>
            <p:cNvPr id="83" name="Rectangle: Rounded Corners 82">
              <a:extLst>
                <a:ext uri="{FF2B5EF4-FFF2-40B4-BE49-F238E27FC236}">
                  <a16:creationId xmlns:a16="http://schemas.microsoft.com/office/drawing/2014/main" id="{532339A1-79C8-443E-AC26-E9689C3326D5}"/>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0DF8D89F-2179-4B3F-8592-655B2E1CF661}"/>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32ABB8A2-2E41-421F-967B-D13EF62B7CCB}"/>
              </a:ext>
            </a:extLst>
          </p:cNvPr>
          <p:cNvGrpSpPr/>
          <p:nvPr/>
        </p:nvGrpSpPr>
        <p:grpSpPr>
          <a:xfrm>
            <a:off x="6557019" y="3087224"/>
            <a:ext cx="402336" cy="402336"/>
            <a:chOff x="6557019" y="3087224"/>
            <a:chExt cx="402336" cy="402336"/>
          </a:xfrm>
        </p:grpSpPr>
        <p:sp>
          <p:nvSpPr>
            <p:cNvPr id="77" name="Rectangle: Rounded Corners 76">
              <a:extLst>
                <a:ext uri="{FF2B5EF4-FFF2-40B4-BE49-F238E27FC236}">
                  <a16:creationId xmlns:a16="http://schemas.microsoft.com/office/drawing/2014/main" id="{DE42C1EE-5057-46D9-A915-E62189B0E0FA}"/>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3" name="Freeform: Shape 142">
              <a:extLst>
                <a:ext uri="{FF2B5EF4-FFF2-40B4-BE49-F238E27FC236}">
                  <a16:creationId xmlns:a16="http://schemas.microsoft.com/office/drawing/2014/main" id="{7CDB0799-9A13-4746-B987-40643696CF0E}"/>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A330EAE7-3777-42E2-B457-748B9520320C}"/>
              </a:ext>
            </a:extLst>
          </p:cNvPr>
          <p:cNvGrpSpPr/>
          <p:nvPr/>
        </p:nvGrpSpPr>
        <p:grpSpPr>
          <a:xfrm>
            <a:off x="6102730" y="3541019"/>
            <a:ext cx="402336" cy="402336"/>
            <a:chOff x="6102730" y="3541019"/>
            <a:chExt cx="402336" cy="402336"/>
          </a:xfrm>
        </p:grpSpPr>
        <p:sp>
          <p:nvSpPr>
            <p:cNvPr id="86" name="Rectangle: Rounded Corners 85">
              <a:extLst>
                <a:ext uri="{FF2B5EF4-FFF2-40B4-BE49-F238E27FC236}">
                  <a16:creationId xmlns:a16="http://schemas.microsoft.com/office/drawing/2014/main" id="{EC0102B5-EEC4-4631-99B3-22E5735EA033}"/>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5972293D-B8A8-4561-9FB0-9B257D879103}"/>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3A85FDB-740A-4B95-853A-D80CD57BB15F}"/>
              </a:ext>
            </a:extLst>
          </p:cNvPr>
          <p:cNvGrpSpPr/>
          <p:nvPr/>
        </p:nvGrpSpPr>
        <p:grpSpPr>
          <a:xfrm>
            <a:off x="6557019" y="3541019"/>
            <a:ext cx="402336" cy="402336"/>
            <a:chOff x="6557019" y="3541019"/>
            <a:chExt cx="402336" cy="402336"/>
          </a:xfrm>
        </p:grpSpPr>
        <p:sp>
          <p:nvSpPr>
            <p:cNvPr id="80" name="Rectangle: Rounded Corners 79">
              <a:extLst>
                <a:ext uri="{FF2B5EF4-FFF2-40B4-BE49-F238E27FC236}">
                  <a16:creationId xmlns:a16="http://schemas.microsoft.com/office/drawing/2014/main" id="{F8C5168A-3A87-4FE1-8C48-8E312AFF6790}"/>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Freeform: Shape 144">
              <a:extLst>
                <a:ext uri="{FF2B5EF4-FFF2-40B4-BE49-F238E27FC236}">
                  <a16:creationId xmlns:a16="http://schemas.microsoft.com/office/drawing/2014/main" id="{38ACB12B-2B26-48C7-8AEB-638F3C4727CD}"/>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9EA4F02D-93CF-4835-ACF4-724AAF90551A}"/>
              </a:ext>
            </a:extLst>
          </p:cNvPr>
          <p:cNvGrpSpPr/>
          <p:nvPr/>
        </p:nvGrpSpPr>
        <p:grpSpPr>
          <a:xfrm>
            <a:off x="7878647" y="2939734"/>
            <a:ext cx="680330" cy="697317"/>
            <a:chOff x="7878647" y="2939734"/>
            <a:chExt cx="680330" cy="697317"/>
          </a:xfrm>
        </p:grpSpPr>
        <p:sp>
          <p:nvSpPr>
            <p:cNvPr id="94" name="Title 1">
              <a:extLst>
                <a:ext uri="{FF2B5EF4-FFF2-40B4-BE49-F238E27FC236}">
                  <a16:creationId xmlns:a16="http://schemas.microsoft.com/office/drawing/2014/main" id="{B2AA17A4-D583-4B54-92F0-694ACBC411CB}"/>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96" name="Rectangle: Rounded Corners 95">
              <a:extLst>
                <a:ext uri="{FF2B5EF4-FFF2-40B4-BE49-F238E27FC236}">
                  <a16:creationId xmlns:a16="http://schemas.microsoft.com/office/drawing/2014/main" id="{4E9EB8E9-8A5D-4550-B478-A0917047E521}"/>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7" name="Graphic 5">
              <a:extLst>
                <a:ext uri="{FF2B5EF4-FFF2-40B4-BE49-F238E27FC236}">
                  <a16:creationId xmlns:a16="http://schemas.microsoft.com/office/drawing/2014/main" id="{C4036551-4784-43F5-8373-132C1B794BC0}"/>
                </a:ext>
              </a:extLst>
            </p:cNvPr>
            <p:cNvGrpSpPr/>
            <p:nvPr/>
          </p:nvGrpSpPr>
          <p:grpSpPr>
            <a:xfrm>
              <a:off x="8047765" y="3200828"/>
              <a:ext cx="342095" cy="342095"/>
              <a:chOff x="4450494" y="3276832"/>
              <a:chExt cx="476250" cy="476250"/>
            </a:xfrm>
          </p:grpSpPr>
          <p:sp>
            <p:nvSpPr>
              <p:cNvPr id="8" name="Freeform: Shape 7">
                <a:extLst>
                  <a:ext uri="{FF2B5EF4-FFF2-40B4-BE49-F238E27FC236}">
                    <a16:creationId xmlns:a16="http://schemas.microsoft.com/office/drawing/2014/main" id="{E211BBFA-2040-4EB4-92C6-7793746ECCE0}"/>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EFAD73B-381C-45AD-A376-A5CD4C2D9735}"/>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267B2C-89CB-4AD9-BC81-CF9CC40B438F}"/>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B328193-29D5-44C9-84D2-2541E1CB8A63}"/>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2F968E4-58BE-47D4-9B49-3AF23AAF43B2}"/>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E3B265-4026-4CC2-A4B1-419DDB6D280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70A7D6-D987-4224-A8A2-56E7CE762997}"/>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F0739E-C18F-43C7-9C90-07441D9299F0}"/>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15EB96-5571-4049-8B22-3D1EC6969ABC}"/>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Uses Azure subnet for both your containers and cluster VMs</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304139"/>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Allows for connectivity to existing Azure services in the same VNET</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748800" y="4345137"/>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AKS </a:t>
            </a:r>
            <a:r>
              <a:rPr lang="en-US" sz="1600" spc="0" err="1">
                <a:solidFill>
                  <a:srgbClr val="000000"/>
                </a:solidFill>
                <a:latin typeface="Segoe UI Semibold"/>
              </a:rPr>
              <a:t>VNet</a:t>
            </a:r>
            <a:r>
              <a:rPr lang="en-US" sz="1600" spc="0">
                <a:solidFill>
                  <a:srgbClr val="000000"/>
                </a:solidFill>
                <a:latin typeface="Segoe UI Semibold"/>
              </a:rPr>
              <a:t> integration works seamlessly with your existing network infrastructure</a:t>
            </a:r>
          </a:p>
        </p:txBody>
      </p:sp>
      <p:sp>
        <p:nvSpPr>
          <p:cNvPr id="78" name="Oval 77">
            <a:extLst>
              <a:ext uri="{FF2B5EF4-FFF2-40B4-BE49-F238E27FC236}">
                <a16:creationId xmlns:a16="http://schemas.microsoft.com/office/drawing/2014/main" id="{AB9FBB5C-94FC-4896-8F1E-B5658004091D}"/>
              </a:ext>
            </a:extLst>
          </p:cNvPr>
          <p:cNvSpPr/>
          <p:nvPr/>
        </p:nvSpPr>
        <p:spPr bwMode="auto">
          <a:xfrm>
            <a:off x="5567638" y="17504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1" name="Oval 80">
            <a:extLst>
              <a:ext uri="{FF2B5EF4-FFF2-40B4-BE49-F238E27FC236}">
                <a16:creationId xmlns:a16="http://schemas.microsoft.com/office/drawing/2014/main" id="{8A66E5B5-BA3A-4EA8-A358-B9170FC16D4B}"/>
              </a:ext>
            </a:extLst>
          </p:cNvPr>
          <p:cNvSpPr/>
          <p:nvPr/>
        </p:nvSpPr>
        <p:spPr bwMode="auto">
          <a:xfrm>
            <a:off x="8081652" y="38952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2" name="Oval 81">
            <a:extLst>
              <a:ext uri="{FF2B5EF4-FFF2-40B4-BE49-F238E27FC236}">
                <a16:creationId xmlns:a16="http://schemas.microsoft.com/office/drawing/2014/main" id="{A5843309-C272-4FB1-90E9-24144102B061}"/>
              </a:ext>
            </a:extLst>
          </p:cNvPr>
          <p:cNvSpPr/>
          <p:nvPr/>
        </p:nvSpPr>
        <p:spPr bwMode="auto">
          <a:xfrm>
            <a:off x="10823250" y="40476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E3048965-2C76-49F0-AEFF-6B7C81CE1CA1}"/>
              </a:ext>
            </a:extLst>
          </p:cNvPr>
          <p:cNvSpPr/>
          <p:nvPr/>
        </p:nvSpPr>
        <p:spPr bwMode="auto">
          <a:xfrm>
            <a:off x="7068164" y="58556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5" name="Title 16">
            <a:extLst>
              <a:ext uri="{FF2B5EF4-FFF2-40B4-BE49-F238E27FC236}">
                <a16:creationId xmlns:a16="http://schemas.microsoft.com/office/drawing/2014/main" id="{B09F149A-F2C4-43CD-965E-30BB3CFB0FD4}"/>
              </a:ext>
            </a:extLst>
          </p:cNvPr>
          <p:cNvSpPr txBox="1">
            <a:spLocks/>
          </p:cNvSpPr>
          <p:nvPr/>
        </p:nvSpPr>
        <p:spPr>
          <a:xfrm>
            <a:off x="614057" y="2974549"/>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panose="020B0502040204020203" pitchFamily="34" charset="0"/>
              </a:rPr>
              <a:t> </a:t>
            </a:r>
          </a:p>
          <a:p>
            <a:pPr marL="342900" lvl="0" indent="-342900">
              <a:buFont typeface="+mj-lt"/>
              <a:buAutoNum type="arabicPeriod" startAt="3"/>
              <a:defRPr/>
            </a:pPr>
            <a:r>
              <a:rPr lang="en-US" sz="1600" b="0" spc="0">
                <a:solidFill>
                  <a:srgbClr val="0078D4"/>
                </a:solidFill>
                <a:latin typeface="Segoe UI" panose="020B0502040204020203" pitchFamily="34" charset="0"/>
              </a:rPr>
              <a:t>Use Express Route to connect to on-premises infrastructure VNET peering to other VNET</a:t>
            </a:r>
          </a:p>
        </p:txBody>
      </p:sp>
    </p:spTree>
    <p:extLst>
      <p:ext uri="{BB962C8B-B14F-4D97-AF65-F5344CB8AC3E}">
        <p14:creationId xmlns:p14="http://schemas.microsoft.com/office/powerpoint/2010/main" val="17485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7"/>
                                        </p:tgtEl>
                                        <p:attrNameLst>
                                          <p:attrName>style.visibility</p:attrName>
                                        </p:attrNameLst>
                                      </p:cBhvr>
                                      <p:to>
                                        <p:strVal val="visible"/>
                                      </p:to>
                                    </p:set>
                                    <p:animEffect transition="in" filter="fade">
                                      <p:cBhvr>
                                        <p:cTn id="42" dur="500"/>
                                        <p:tgtEl>
                                          <p:spTgt spid="207"/>
                                        </p:tgtEl>
                                      </p:cBhvr>
                                    </p:animEffect>
                                  </p:childTnLst>
                                </p:cTn>
                              </p:par>
                              <p:par>
                                <p:cTn id="43" presetID="22" presetClass="entr" presetSubtype="8"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500"/>
                                        <p:tgtEl>
                                          <p:spTgt spid="10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6" presetClass="entr" presetSubtype="37"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barn(outVertical)">
                                      <p:cBhvr>
                                        <p:cTn id="59" dur="500"/>
                                        <p:tgtEl>
                                          <p:spTgt spid="116"/>
                                        </p:tgtEl>
                                      </p:cBhvr>
                                    </p:animEffect>
                                  </p:childTnLst>
                                </p:cTn>
                              </p:par>
                              <p:par>
                                <p:cTn id="60" presetID="10" presetClass="entr" presetSubtype="0" fill="hold" nodeType="withEffect">
                                  <p:stCondLst>
                                    <p:cond delay="25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5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childTnLst>
                          </p:cTn>
                        </p:par>
                        <p:par>
                          <p:cTn id="73" fill="hold">
                            <p:stCondLst>
                              <p:cond delay="3000"/>
                            </p:stCondLst>
                            <p:childTnLst>
                              <p:par>
                                <p:cTn id="74" presetID="47" presetClass="entr" presetSubtype="0" fill="hold" grpId="0" nodeType="after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fade">
                                      <p:cBhvr>
                                        <p:cTn id="76" dur="500"/>
                                        <p:tgtEl>
                                          <p:spTgt spid="211"/>
                                        </p:tgtEl>
                                      </p:cBhvr>
                                    </p:animEffect>
                                    <p:anim calcmode="lin" valueType="num">
                                      <p:cBhvr>
                                        <p:cTn id="77" dur="500" fill="hold"/>
                                        <p:tgtEl>
                                          <p:spTgt spid="211"/>
                                        </p:tgtEl>
                                        <p:attrNameLst>
                                          <p:attrName>ppt_x</p:attrName>
                                        </p:attrNameLst>
                                      </p:cBhvr>
                                      <p:tavLst>
                                        <p:tav tm="0">
                                          <p:val>
                                            <p:strVal val="#ppt_x"/>
                                          </p:val>
                                        </p:tav>
                                        <p:tav tm="100000">
                                          <p:val>
                                            <p:strVal val="#ppt_x"/>
                                          </p:val>
                                        </p:tav>
                                      </p:tavLst>
                                    </p:anim>
                                    <p:anim calcmode="lin" valueType="num">
                                      <p:cBhvr>
                                        <p:cTn id="78"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wipe(up)">
                                      <p:cBhvr>
                                        <p:cTn id="87" dur="500"/>
                                        <p:tgtEl>
                                          <p:spTgt spid="75"/>
                                        </p:tgtEl>
                                      </p:cBhvr>
                                    </p:animEffect>
                                  </p:childTnLst>
                                </p:cTn>
                              </p:par>
                              <p:par>
                                <p:cTn id="88" presetID="10"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par>
                          <p:cTn id="104" fill="hold">
                            <p:stCondLst>
                              <p:cond delay="1500"/>
                            </p:stCondLst>
                            <p:childTnLst>
                              <p:par>
                                <p:cTn id="105" presetID="10" presetClass="entr" presetSubtype="0" fill="hold"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par>
                          <p:cTn id="108" fill="hold">
                            <p:stCondLst>
                              <p:cond delay="2000"/>
                            </p:stCondLst>
                            <p:childTnLst>
                              <p:par>
                                <p:cTn id="109" presetID="10" presetClass="entr" presetSubtype="0" fill="hold"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88" grpId="0"/>
      <p:bldP spid="177" grpId="0"/>
      <p:bldP spid="207" grpId="0"/>
      <p:bldP spid="211" grpId="0"/>
      <p:bldP spid="78" grpId="0" animBg="1"/>
      <p:bldP spid="81" grpId="0" animBg="1"/>
      <p:bldP spid="82" grpId="0" animBg="1"/>
      <p:bldP spid="84" grpId="0" animBg="1"/>
      <p:bldP spid="8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Identity and access management through AAD and RBAC </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The client application authenticates to the AAD token issuance endpoint and requests an access token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68369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329841" y="5317907"/>
            <a:ext cx="340431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Azure delivers a streamlined identity and access management solution with Azure Active Directory (AAD) and Azure Kubernetes Services (AKS)</a:t>
            </a:r>
          </a:p>
        </p:txBody>
      </p:sp>
      <p:grpSp>
        <p:nvGrpSpPr>
          <p:cNvPr id="3" name="Group 2">
            <a:extLst>
              <a:ext uri="{FF2B5EF4-FFF2-40B4-BE49-F238E27FC236}">
                <a16:creationId xmlns:a16="http://schemas.microsoft.com/office/drawing/2014/main" id="{29F57909-52D2-42C9-AB7B-46F14F25B56C}"/>
              </a:ext>
            </a:extLst>
          </p:cNvPr>
          <p:cNvGrpSpPr/>
          <p:nvPr/>
        </p:nvGrpSpPr>
        <p:grpSpPr>
          <a:xfrm>
            <a:off x="9299979" y="3938968"/>
            <a:ext cx="822960" cy="1031092"/>
            <a:chOff x="7524488" y="4365630"/>
            <a:chExt cx="822960" cy="1031092"/>
          </a:xfrm>
        </p:grpSpPr>
        <p:sp>
          <p:nvSpPr>
            <p:cNvPr id="132" name="Rectangle: Rounded Corners 131">
              <a:extLst>
                <a:ext uri="{FF2B5EF4-FFF2-40B4-BE49-F238E27FC236}">
                  <a16:creationId xmlns:a16="http://schemas.microsoft.com/office/drawing/2014/main" id="{49238C2A-84DA-42D2-9A5A-D6F18948557A}"/>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0CA1D34C-DC76-4CDC-A145-19A034E71A9D}"/>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 name="Group 1">
              <a:extLst>
                <a:ext uri="{FF2B5EF4-FFF2-40B4-BE49-F238E27FC236}">
                  <a16:creationId xmlns:a16="http://schemas.microsoft.com/office/drawing/2014/main" id="{7FBB7407-3B7E-4086-B716-3C626F3570D4}"/>
                </a:ext>
              </a:extLst>
            </p:cNvPr>
            <p:cNvGrpSpPr/>
            <p:nvPr/>
          </p:nvGrpSpPr>
          <p:grpSpPr>
            <a:xfrm>
              <a:off x="7624016" y="4690524"/>
              <a:ext cx="623905" cy="589436"/>
              <a:chOff x="2613694" y="3600725"/>
              <a:chExt cx="355417" cy="335781"/>
            </a:xfrm>
          </p:grpSpPr>
          <p:sp>
            <p:nvSpPr>
              <p:cNvPr id="136" name="Freeform: Shape 135">
                <a:extLst>
                  <a:ext uri="{FF2B5EF4-FFF2-40B4-BE49-F238E27FC236}">
                    <a16:creationId xmlns:a16="http://schemas.microsoft.com/office/drawing/2014/main" id="{F110E4E5-C943-44CC-AB1B-22C68C58B0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4F2E574-84E9-4475-8F5D-ACF20BF7A364}"/>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9933AAF-E970-421A-A26E-42B9F431D697}"/>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623CE38-87E0-4E80-ADFF-148CA6BE427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7B13127-42FF-42EF-83FD-2728F76443B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591B315-542F-419B-95C9-35E4320DD8D4}"/>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3EB48F7-6CD9-4E46-B27C-599154BA5CF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6F1B87E-FA47-4A17-9219-F00134CC5E5F}"/>
              </a:ext>
            </a:extLst>
          </p:cNvPr>
          <p:cNvGrpSpPr/>
          <p:nvPr/>
        </p:nvGrpSpPr>
        <p:grpSpPr>
          <a:xfrm>
            <a:off x="7716520" y="2457588"/>
            <a:ext cx="822960" cy="1184981"/>
            <a:chOff x="5769351" y="2455575"/>
            <a:chExt cx="822960" cy="1184981"/>
          </a:xfrm>
        </p:grpSpPr>
        <p:sp>
          <p:nvSpPr>
            <p:cNvPr id="91" name="Title 1">
              <a:extLst>
                <a:ext uri="{FF2B5EF4-FFF2-40B4-BE49-F238E27FC236}">
                  <a16:creationId xmlns:a16="http://schemas.microsoft.com/office/drawing/2014/main" id="{E655208C-0A27-4F1F-9A3A-3EC1C09943B7}"/>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95" name="Rectangle: Rounded Corners 94">
              <a:extLst>
                <a:ext uri="{FF2B5EF4-FFF2-40B4-BE49-F238E27FC236}">
                  <a16:creationId xmlns:a16="http://schemas.microsoft.com/office/drawing/2014/main" id="{7FBE95AC-4AFD-48A6-80C8-C2209BD67C4B}"/>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5" name="Picture 4" descr="A picture containing object&#10;&#10;Description generated with high confidence">
              <a:extLst>
                <a:ext uri="{FF2B5EF4-FFF2-40B4-BE49-F238E27FC236}">
                  <a16:creationId xmlns:a16="http://schemas.microsoft.com/office/drawing/2014/main" id="{1A7DD03E-A941-4BDB-A5DD-76B3102F4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grpSp>
        <p:nvGrpSpPr>
          <p:cNvPr id="12" name="Group 11">
            <a:extLst>
              <a:ext uri="{FF2B5EF4-FFF2-40B4-BE49-F238E27FC236}">
                <a16:creationId xmlns:a16="http://schemas.microsoft.com/office/drawing/2014/main" id="{F5CD1087-1239-4082-A69A-9AF900943ACF}"/>
              </a:ext>
            </a:extLst>
          </p:cNvPr>
          <p:cNvGrpSpPr/>
          <p:nvPr/>
        </p:nvGrpSpPr>
        <p:grpSpPr>
          <a:xfrm>
            <a:off x="6133061" y="3475517"/>
            <a:ext cx="822960" cy="1184981"/>
            <a:chOff x="4843953" y="2455575"/>
            <a:chExt cx="822960" cy="1184981"/>
          </a:xfrm>
        </p:grpSpPr>
        <p:sp>
          <p:nvSpPr>
            <p:cNvPr id="84" name="Title 1">
              <a:extLst>
                <a:ext uri="{FF2B5EF4-FFF2-40B4-BE49-F238E27FC236}">
                  <a16:creationId xmlns:a16="http://schemas.microsoft.com/office/drawing/2014/main" id="{BE1849B3-4C34-4049-A276-F649530A3C99}"/>
                </a:ext>
              </a:extLst>
            </p:cNvPr>
            <p:cNvSpPr txBox="1">
              <a:spLocks/>
            </p:cNvSpPr>
            <p:nvPr/>
          </p:nvSpPr>
          <p:spPr>
            <a:xfrm>
              <a:off x="4896643" y="24555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 application</a:t>
              </a:r>
            </a:p>
          </p:txBody>
        </p:sp>
        <p:sp>
          <p:nvSpPr>
            <p:cNvPr id="85" name="Rectangle: Rounded Corners 84">
              <a:extLst>
                <a:ext uri="{FF2B5EF4-FFF2-40B4-BE49-F238E27FC236}">
                  <a16:creationId xmlns:a16="http://schemas.microsoft.com/office/drawing/2014/main" id="{F06B9C5A-915E-4817-8FC4-23B31AEC0FC3}"/>
                </a:ext>
              </a:extLst>
            </p:cNvPr>
            <p:cNvSpPr/>
            <p:nvPr/>
          </p:nvSpPr>
          <p:spPr bwMode="auto">
            <a:xfrm>
              <a:off x="4843953" y="28175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GenericApp_EB3B" title="Icon of an app window">
              <a:extLst>
                <a:ext uri="{FF2B5EF4-FFF2-40B4-BE49-F238E27FC236}">
                  <a16:creationId xmlns:a16="http://schemas.microsoft.com/office/drawing/2014/main" id="{4F3AB4EC-DE03-42DF-B582-7345D687D377}"/>
                </a:ext>
              </a:extLst>
            </p:cNvPr>
            <p:cNvSpPr>
              <a:spLocks noChangeAspect="1" noEditPoints="1"/>
            </p:cNvSpPr>
            <p:nvPr/>
          </p:nvSpPr>
          <p:spPr bwMode="auto">
            <a:xfrm>
              <a:off x="5026923" y="304619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 name="Connector: Elbow 13">
            <a:extLst>
              <a:ext uri="{FF2B5EF4-FFF2-40B4-BE49-F238E27FC236}">
                <a16:creationId xmlns:a16="http://schemas.microsoft.com/office/drawing/2014/main" id="{153C854C-2C06-40D6-8FAC-0343BD91B413}"/>
              </a:ext>
            </a:extLst>
          </p:cNvPr>
          <p:cNvCxnSpPr/>
          <p:nvPr/>
        </p:nvCxnSpPr>
        <p:spPr>
          <a:xfrm rot="5400000" flipH="1" flipV="1">
            <a:off x="7039091" y="2736540"/>
            <a:ext cx="182880" cy="1171978"/>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1213964-28F4-42F2-B8A3-903C74E53E6A}"/>
              </a:ext>
            </a:extLst>
          </p:cNvPr>
          <p:cNvCxnSpPr>
            <a:cxnSpLocks/>
            <a:stCxn id="95" idx="2"/>
            <a:endCxn id="85" idx="3"/>
          </p:cNvCxnSpPr>
          <p:nvPr/>
        </p:nvCxnSpPr>
        <p:spPr>
          <a:xfrm rot="5400000">
            <a:off x="7238787" y="3359804"/>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EE9B2539-BB60-4969-ABCF-557C5635162A}"/>
              </a:ext>
            </a:extLst>
          </p:cNvPr>
          <p:cNvCxnSpPr>
            <a:cxnSpLocks/>
          </p:cNvCxnSpPr>
          <p:nvPr/>
        </p:nvCxnSpPr>
        <p:spPr>
          <a:xfrm rot="5400000" flipH="1">
            <a:off x="7973219" y="3231820"/>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E25592-5A2F-4D96-8F21-A8B1C2E92B23}"/>
              </a:ext>
            </a:extLst>
          </p:cNvPr>
          <p:cNvCxnSpPr>
            <a:stCxn id="132" idx="1"/>
          </p:cNvCxnSpPr>
          <p:nvPr/>
        </p:nvCxnSpPr>
        <p:spPr>
          <a:xfrm flipH="1" flipV="1">
            <a:off x="6956022" y="4548712"/>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C30C082-F9A6-4DAB-B245-CD008DA03B0D}"/>
              </a:ext>
            </a:extLst>
          </p:cNvPr>
          <p:cNvGrpSpPr/>
          <p:nvPr/>
        </p:nvGrpSpPr>
        <p:grpSpPr>
          <a:xfrm>
            <a:off x="7919397" y="4823737"/>
            <a:ext cx="417207" cy="570971"/>
            <a:chOff x="6619731" y="5063333"/>
            <a:chExt cx="417207" cy="570971"/>
          </a:xfrm>
        </p:grpSpPr>
        <p:sp>
          <p:nvSpPr>
            <p:cNvPr id="154" name="Rectangle: Rounded Corners 153">
              <a:extLst>
                <a:ext uri="{FF2B5EF4-FFF2-40B4-BE49-F238E27FC236}">
                  <a16:creationId xmlns:a16="http://schemas.microsoft.com/office/drawing/2014/main" id="{F3D71DE6-EF35-4B80-9876-9FF3164FEDFC}"/>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1" name="TagLegacy_E1CB" title="Icon of a shopping tag">
              <a:extLst>
                <a:ext uri="{FF2B5EF4-FFF2-40B4-BE49-F238E27FC236}">
                  <a16:creationId xmlns:a16="http://schemas.microsoft.com/office/drawing/2014/main" id="{94B5D671-1F18-4033-B75F-CB3CA2B61D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Title 1">
              <a:extLst>
                <a:ext uri="{FF2B5EF4-FFF2-40B4-BE49-F238E27FC236}">
                  <a16:creationId xmlns:a16="http://schemas.microsoft.com/office/drawing/2014/main" id="{9C42C01E-826B-41DA-BD78-6906DF05DDD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6" name="Group 155">
            <a:extLst>
              <a:ext uri="{FF2B5EF4-FFF2-40B4-BE49-F238E27FC236}">
                <a16:creationId xmlns:a16="http://schemas.microsoft.com/office/drawing/2014/main" id="{EEC04D55-2184-46BD-ACF0-3E3550881252}"/>
              </a:ext>
            </a:extLst>
          </p:cNvPr>
          <p:cNvGrpSpPr/>
          <p:nvPr/>
        </p:nvGrpSpPr>
        <p:grpSpPr>
          <a:xfrm>
            <a:off x="7323014" y="3876596"/>
            <a:ext cx="417207" cy="570971"/>
            <a:chOff x="6619731" y="5063333"/>
            <a:chExt cx="417207" cy="570971"/>
          </a:xfrm>
        </p:grpSpPr>
        <p:sp>
          <p:nvSpPr>
            <p:cNvPr id="157" name="Rectangle: Rounded Corners 156">
              <a:extLst>
                <a:ext uri="{FF2B5EF4-FFF2-40B4-BE49-F238E27FC236}">
                  <a16:creationId xmlns:a16="http://schemas.microsoft.com/office/drawing/2014/main" id="{DFFE6A6C-500C-4EF6-9A95-BEC16AB55DC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8" name="TagLegacy_E1CB" title="Icon of a shopping tag">
              <a:extLst>
                <a:ext uri="{FF2B5EF4-FFF2-40B4-BE49-F238E27FC236}">
                  <a16:creationId xmlns:a16="http://schemas.microsoft.com/office/drawing/2014/main" id="{30DF6017-B3E6-48CE-A493-BF8411467C6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Title 1">
              <a:extLst>
                <a:ext uri="{FF2B5EF4-FFF2-40B4-BE49-F238E27FC236}">
                  <a16:creationId xmlns:a16="http://schemas.microsoft.com/office/drawing/2014/main" id="{552E0AA6-D905-4824-BDB7-0D257B6E5E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Title 16">
            <a:extLst>
              <a:ext uri="{FF2B5EF4-FFF2-40B4-BE49-F238E27FC236}">
                <a16:creationId xmlns:a16="http://schemas.microsoft.com/office/drawing/2014/main" id="{8A22D2BC-D66A-4C4D-A027-1376E49888EF}"/>
              </a:ext>
            </a:extLst>
          </p:cNvPr>
          <p:cNvSpPr txBox="1">
            <a:spLocks/>
          </p:cNvSpPr>
          <p:nvPr/>
        </p:nvSpPr>
        <p:spPr>
          <a:xfrm>
            <a:off x="588263" y="3444451"/>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The access token is used to authenticate to the secured resource</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588263" y="4451433"/>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Data from the secured resource is returned to the web application</a:t>
            </a:r>
          </a:p>
        </p:txBody>
      </p:sp>
      <p:sp>
        <p:nvSpPr>
          <p:cNvPr id="44" name="Oval 43">
            <a:extLst>
              <a:ext uri="{FF2B5EF4-FFF2-40B4-BE49-F238E27FC236}">
                <a16:creationId xmlns:a16="http://schemas.microsoft.com/office/drawing/2014/main" id="{BE4D490B-EA31-454D-9328-3534ABCE6030}"/>
              </a:ext>
            </a:extLst>
          </p:cNvPr>
          <p:cNvSpPr/>
          <p:nvPr/>
        </p:nvSpPr>
        <p:spPr bwMode="auto">
          <a:xfrm>
            <a:off x="6993371" y="30980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5" name="Oval 44">
            <a:extLst>
              <a:ext uri="{FF2B5EF4-FFF2-40B4-BE49-F238E27FC236}">
                <a16:creationId xmlns:a16="http://schemas.microsoft.com/office/drawing/2014/main" id="{1EC6153D-F8B3-4899-8EB4-82FF13E597B4}"/>
              </a:ext>
            </a:extLst>
          </p:cNvPr>
          <p:cNvSpPr/>
          <p:nvPr/>
        </p:nvSpPr>
        <p:spPr bwMode="auto">
          <a:xfrm>
            <a:off x="8223800" y="379904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3F058282-AFBC-4A83-9497-01017EEB17A6}"/>
              </a:ext>
            </a:extLst>
          </p:cNvPr>
          <p:cNvSpPr/>
          <p:nvPr/>
        </p:nvSpPr>
        <p:spPr bwMode="auto">
          <a:xfrm>
            <a:off x="8636082" y="44327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7" name="Oval 46">
            <a:extLst>
              <a:ext uri="{FF2B5EF4-FFF2-40B4-BE49-F238E27FC236}">
                <a16:creationId xmlns:a16="http://schemas.microsoft.com/office/drawing/2014/main" id="{BECB8420-380B-468C-937C-E6F456191354}"/>
              </a:ext>
            </a:extLst>
          </p:cNvPr>
          <p:cNvSpPr/>
          <p:nvPr/>
        </p:nvSpPr>
        <p:spPr bwMode="auto">
          <a:xfrm>
            <a:off x="7990840" y="54995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93504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7"/>
                                        </p:tgtEl>
                                        <p:attrNameLst>
                                          <p:attrName>style.visibility</p:attrName>
                                        </p:attrNameLst>
                                      </p:cBhvr>
                                      <p:to>
                                        <p:strVal val="visible"/>
                                      </p:to>
                                    </p:set>
                                    <p:animEffect transition="in" filter="fade">
                                      <p:cBhvr>
                                        <p:cTn id="32" dur="500"/>
                                        <p:tgtEl>
                                          <p:spTgt spid="207"/>
                                        </p:tgtEl>
                                      </p:cBhvr>
                                    </p:animEffect>
                                  </p:childTnLst>
                                </p:cTn>
                              </p:par>
                              <p:par>
                                <p:cTn id="33" presetID="10" presetClass="entr" presetSubtype="0" fill="hold" nodeType="withEffect">
                                  <p:stCondLst>
                                    <p:cond delay="25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fade">
                                      <p:cBhvr>
                                        <p:cTn id="49" dur="500"/>
                                        <p:tgtEl>
                                          <p:spTgt spid="162"/>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ntr" presetSubtype="0" fill="hold" nodeType="withEffect">
                                  <p:stCondLst>
                                    <p:cond delay="2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750"/>
                            </p:stCondLst>
                            <p:childTnLst>
                              <p:par>
                                <p:cTn id="66" presetID="47" presetClass="entr" presetSubtype="0" fill="hold" grpId="0" nodeType="afterEffect">
                                  <p:stCondLst>
                                    <p:cond delay="0"/>
                                  </p:stCondLst>
                                  <p:childTnLst>
                                    <p:set>
                                      <p:cBhvr>
                                        <p:cTn id="67" dur="1" fill="hold">
                                          <p:stCondLst>
                                            <p:cond delay="0"/>
                                          </p:stCondLst>
                                        </p:cTn>
                                        <p:tgtEl>
                                          <p:spTgt spid="211"/>
                                        </p:tgtEl>
                                        <p:attrNameLst>
                                          <p:attrName>style.visibility</p:attrName>
                                        </p:attrNameLst>
                                      </p:cBhvr>
                                      <p:to>
                                        <p:strVal val="visible"/>
                                      </p:to>
                                    </p:set>
                                    <p:animEffect transition="in" filter="fade">
                                      <p:cBhvr>
                                        <p:cTn id="68" dur="500"/>
                                        <p:tgtEl>
                                          <p:spTgt spid="211"/>
                                        </p:tgtEl>
                                      </p:cBhvr>
                                    </p:animEffect>
                                    <p:anim calcmode="lin" valueType="num">
                                      <p:cBhvr>
                                        <p:cTn id="69" dur="500" fill="hold"/>
                                        <p:tgtEl>
                                          <p:spTgt spid="211"/>
                                        </p:tgtEl>
                                        <p:attrNameLst>
                                          <p:attrName>ppt_x</p:attrName>
                                        </p:attrNameLst>
                                      </p:cBhvr>
                                      <p:tavLst>
                                        <p:tav tm="0">
                                          <p:val>
                                            <p:strVal val="#ppt_x"/>
                                          </p:val>
                                        </p:tav>
                                        <p:tav tm="100000">
                                          <p:val>
                                            <p:strVal val="#ppt_x"/>
                                          </p:val>
                                        </p:tav>
                                      </p:tavLst>
                                    </p:anim>
                                    <p:anim calcmode="lin" valueType="num">
                                      <p:cBhvr>
                                        <p:cTn id="70"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07" grpId="0"/>
      <p:bldP spid="211" grpId="0"/>
      <p:bldP spid="161" grpId="0"/>
      <p:bldP spid="162" grpId="0"/>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C5217D8-C9E1-40B1-8B5F-C7133E0C4F1A}"/>
              </a:ext>
            </a:extLst>
          </p:cNvPr>
          <p:cNvGrpSpPr/>
          <p:nvPr/>
        </p:nvGrpSpPr>
        <p:grpSpPr>
          <a:xfrm>
            <a:off x="6715770" y="2841077"/>
            <a:ext cx="2793941" cy="3453847"/>
            <a:chOff x="6182370" y="2841077"/>
            <a:chExt cx="2793941" cy="3453847"/>
          </a:xfrm>
        </p:grpSpPr>
        <p:sp>
          <p:nvSpPr>
            <p:cNvPr id="64" name="Title 1">
              <a:extLst>
                <a:ext uri="{FF2B5EF4-FFF2-40B4-BE49-F238E27FC236}">
                  <a16:creationId xmlns:a16="http://schemas.microsoft.com/office/drawing/2014/main" id="{EB954D00-35A3-459C-8AD9-1B0AAEDF944B}"/>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Pod identity</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995D88-495C-43EE-9A39-F9A1DE611CB6}"/>
              </a:ext>
            </a:extLst>
          </p:cNvPr>
          <p:cNvGrpSpPr/>
          <p:nvPr/>
        </p:nvGrpSpPr>
        <p:grpSpPr>
          <a:xfrm>
            <a:off x="5309888" y="3242013"/>
            <a:ext cx="822960" cy="1184981"/>
            <a:chOff x="4625721" y="3242013"/>
            <a:chExt cx="822960" cy="1184981"/>
          </a:xfrm>
        </p:grpSpPr>
        <p:sp>
          <p:nvSpPr>
            <p:cNvPr id="49" name="Title 1">
              <a:extLst>
                <a:ext uri="{FF2B5EF4-FFF2-40B4-BE49-F238E27FC236}">
                  <a16:creationId xmlns:a16="http://schemas.microsoft.com/office/drawing/2014/main" id="{ABF87EC8-9642-4BE8-946F-D5EDCDD448A0}"/>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50" name="Rectangle: Rounded Corners 49">
              <a:extLst>
                <a:ext uri="{FF2B5EF4-FFF2-40B4-BE49-F238E27FC236}">
                  <a16:creationId xmlns:a16="http://schemas.microsoft.com/office/drawing/2014/main" id="{C4E55AA9-6F45-4AD8-B1A1-B844742EE205}"/>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785AF89-ECEC-454C-A1B7-04CB6963EAF2}"/>
                </a:ext>
              </a:extLst>
            </p:cNvPr>
            <p:cNvGrpSpPr/>
            <p:nvPr/>
          </p:nvGrpSpPr>
          <p:grpSpPr>
            <a:xfrm>
              <a:off x="4796431" y="3746338"/>
              <a:ext cx="481540" cy="538353"/>
              <a:chOff x="4937274" y="2450177"/>
              <a:chExt cx="481540" cy="538353"/>
            </a:xfrm>
          </p:grpSpPr>
          <p:sp>
            <p:nvSpPr>
              <p:cNvPr id="60" name="Freeform: Shape 59">
                <a:extLst>
                  <a:ext uri="{FF2B5EF4-FFF2-40B4-BE49-F238E27FC236}">
                    <a16:creationId xmlns:a16="http://schemas.microsoft.com/office/drawing/2014/main" id="{529965D0-4C42-4713-940C-D157340CF1D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people_4" title="Icon of a person">
                <a:extLst>
                  <a:ext uri="{FF2B5EF4-FFF2-40B4-BE49-F238E27FC236}">
                    <a16:creationId xmlns:a16="http://schemas.microsoft.com/office/drawing/2014/main" id="{E8056415-698E-4376-8E19-8330EA2AC10E}"/>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a:extLst>
              <a:ext uri="{FF2B5EF4-FFF2-40B4-BE49-F238E27FC236}">
                <a16:creationId xmlns:a16="http://schemas.microsoft.com/office/drawing/2014/main" id="{636C0B3E-5D3D-4183-903C-CFD786EB6290}"/>
              </a:ext>
            </a:extLst>
          </p:cNvPr>
          <p:cNvGrpSpPr/>
          <p:nvPr/>
        </p:nvGrpSpPr>
        <p:grpSpPr>
          <a:xfrm>
            <a:off x="9889450" y="4886455"/>
            <a:ext cx="717581" cy="736259"/>
            <a:chOff x="9085941" y="2684839"/>
            <a:chExt cx="717581" cy="736259"/>
          </a:xfrm>
        </p:grpSpPr>
        <p:sp>
          <p:nvSpPr>
            <p:cNvPr id="88" name="Rectangle: Rounded Corners 87">
              <a:extLst>
                <a:ext uri="{FF2B5EF4-FFF2-40B4-BE49-F238E27FC236}">
                  <a16:creationId xmlns:a16="http://schemas.microsoft.com/office/drawing/2014/main" id="{CF8F1C5E-89D5-4E28-BAA6-A3BD9B33AEFF}"/>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Eye" title="Icon of an eye">
              <a:extLst>
                <a:ext uri="{FF2B5EF4-FFF2-40B4-BE49-F238E27FC236}">
                  <a16:creationId xmlns:a16="http://schemas.microsoft.com/office/drawing/2014/main" id="{007870D5-396F-4862-97B2-785F535E554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itle 1">
              <a:extLst>
                <a:ext uri="{FF2B5EF4-FFF2-40B4-BE49-F238E27FC236}">
                  <a16:creationId xmlns:a16="http://schemas.microsoft.com/office/drawing/2014/main" id="{88F9C7A6-9579-44FA-A22F-E7C96CF6B015}"/>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96" name="Straight Arrow Connector 95">
            <a:extLst>
              <a:ext uri="{FF2B5EF4-FFF2-40B4-BE49-F238E27FC236}">
                <a16:creationId xmlns:a16="http://schemas.microsoft.com/office/drawing/2014/main" id="{23417410-3506-4B49-BABB-77CB1969E044}"/>
              </a:ext>
            </a:extLst>
          </p:cNvPr>
          <p:cNvCxnSpPr>
            <a:cxnSpLocks/>
          </p:cNvCxnSpPr>
          <p:nvPr/>
        </p:nvCxnSpPr>
        <p:spPr>
          <a:xfrm>
            <a:off x="8289859" y="5506922"/>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3C0B4FF-1381-4569-90C2-4C72BA189333}"/>
              </a:ext>
            </a:extLst>
          </p:cNvPr>
          <p:cNvGrpSpPr/>
          <p:nvPr/>
        </p:nvGrpSpPr>
        <p:grpSpPr>
          <a:xfrm>
            <a:off x="6896558" y="3241960"/>
            <a:ext cx="717581" cy="1038184"/>
            <a:chOff x="6184119" y="2097708"/>
            <a:chExt cx="717581" cy="1038184"/>
          </a:xfrm>
        </p:grpSpPr>
        <p:sp>
          <p:nvSpPr>
            <p:cNvPr id="68" name="Title 1">
              <a:extLst>
                <a:ext uri="{FF2B5EF4-FFF2-40B4-BE49-F238E27FC236}">
                  <a16:creationId xmlns:a16="http://schemas.microsoft.com/office/drawing/2014/main" id="{B786D7E8-8CE6-40B1-9FA6-DEAA15EEAEF1}"/>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6" name="Group 15">
              <a:extLst>
                <a:ext uri="{FF2B5EF4-FFF2-40B4-BE49-F238E27FC236}">
                  <a16:creationId xmlns:a16="http://schemas.microsoft.com/office/drawing/2014/main" id="{11C93C3B-33F4-4175-98CA-1F4F21DEAB7A}"/>
                </a:ext>
              </a:extLst>
            </p:cNvPr>
            <p:cNvGrpSpPr/>
            <p:nvPr/>
          </p:nvGrpSpPr>
          <p:grpSpPr>
            <a:xfrm>
              <a:off x="6276115" y="2602303"/>
              <a:ext cx="533589" cy="533589"/>
              <a:chOff x="6276115" y="2641203"/>
              <a:chExt cx="533589" cy="533589"/>
            </a:xfrm>
          </p:grpSpPr>
          <p:sp>
            <p:nvSpPr>
              <p:cNvPr id="66" name="Rectangle: Rounded Corners 65">
                <a:extLst>
                  <a:ext uri="{FF2B5EF4-FFF2-40B4-BE49-F238E27FC236}">
                    <a16:creationId xmlns:a16="http://schemas.microsoft.com/office/drawing/2014/main" id="{E5216890-776D-4660-9D57-3EDCCA58B4AA}"/>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9" name="Freeform 72">
                <a:extLst>
                  <a:ext uri="{FF2B5EF4-FFF2-40B4-BE49-F238E27FC236}">
                    <a16:creationId xmlns:a16="http://schemas.microsoft.com/office/drawing/2014/main" id="{31E51169-AA2D-431A-ABF8-166692517418}"/>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7F214693-043D-4E41-969C-DA7CB7F4CC02}"/>
              </a:ext>
            </a:extLst>
          </p:cNvPr>
          <p:cNvGrpSpPr/>
          <p:nvPr/>
        </p:nvGrpSpPr>
        <p:grpSpPr>
          <a:xfrm>
            <a:off x="7660729" y="4578678"/>
            <a:ext cx="724670" cy="1248213"/>
            <a:chOff x="7172350" y="3230502"/>
            <a:chExt cx="724670" cy="1248213"/>
          </a:xfrm>
        </p:grpSpPr>
        <p:grpSp>
          <p:nvGrpSpPr>
            <p:cNvPr id="9" name="Group 8">
              <a:extLst>
                <a:ext uri="{FF2B5EF4-FFF2-40B4-BE49-F238E27FC236}">
                  <a16:creationId xmlns:a16="http://schemas.microsoft.com/office/drawing/2014/main" id="{7555C48C-90EE-40F1-BA51-B93C671F8FF2}"/>
                </a:ext>
              </a:extLst>
            </p:cNvPr>
            <p:cNvGrpSpPr/>
            <p:nvPr/>
          </p:nvGrpSpPr>
          <p:grpSpPr>
            <a:xfrm>
              <a:off x="7175895" y="3230502"/>
              <a:ext cx="717581" cy="1044036"/>
              <a:chOff x="7379061" y="2807592"/>
              <a:chExt cx="717581" cy="1044036"/>
            </a:xfrm>
          </p:grpSpPr>
          <p:sp>
            <p:nvSpPr>
              <p:cNvPr id="71" name="Rectangle: Rounded Corners 70">
                <a:extLst>
                  <a:ext uri="{FF2B5EF4-FFF2-40B4-BE49-F238E27FC236}">
                    <a16:creationId xmlns:a16="http://schemas.microsoft.com/office/drawing/2014/main" id="{8BED2D78-B5CB-46AA-AFA5-278A8FDE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2" name="Title 1">
                <a:extLst>
                  <a:ext uri="{FF2B5EF4-FFF2-40B4-BE49-F238E27FC236}">
                    <a16:creationId xmlns:a16="http://schemas.microsoft.com/office/drawing/2014/main" id="{323D3670-76A4-4E94-962D-135CF13AF8FD}"/>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74" name="Picture 73" descr="A picture containing object&#10;&#10;Description generated with high confidence">
                <a:extLst>
                  <a:ext uri="{FF2B5EF4-FFF2-40B4-BE49-F238E27FC236}">
                    <a16:creationId xmlns:a16="http://schemas.microsoft.com/office/drawing/2014/main" id="{6AF8ECE9-24A9-474B-B310-4F61B02EE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76" name="Title 1">
              <a:extLst>
                <a:ext uri="{FF2B5EF4-FFF2-40B4-BE49-F238E27FC236}">
                  <a16:creationId xmlns:a16="http://schemas.microsoft.com/office/drawing/2014/main" id="{B033AA6B-4C16-4A2D-A790-BB02A783E349}"/>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1" name="Group 10">
            <a:extLst>
              <a:ext uri="{FF2B5EF4-FFF2-40B4-BE49-F238E27FC236}">
                <a16:creationId xmlns:a16="http://schemas.microsoft.com/office/drawing/2014/main" id="{A5329466-09C4-440B-B00D-0CAD02F932FF}"/>
              </a:ext>
            </a:extLst>
          </p:cNvPr>
          <p:cNvGrpSpPr/>
          <p:nvPr/>
        </p:nvGrpSpPr>
        <p:grpSpPr>
          <a:xfrm>
            <a:off x="8431988" y="3543885"/>
            <a:ext cx="717581" cy="736259"/>
            <a:chOff x="7870551" y="2521009"/>
            <a:chExt cx="717581" cy="736259"/>
          </a:xfrm>
        </p:grpSpPr>
        <p:sp>
          <p:nvSpPr>
            <p:cNvPr id="79" name="Rectangle: Rounded Corners 78">
              <a:extLst>
                <a:ext uri="{FF2B5EF4-FFF2-40B4-BE49-F238E27FC236}">
                  <a16:creationId xmlns:a16="http://schemas.microsoft.com/office/drawing/2014/main" id="{A355CF79-4C13-449A-8822-DBD3255E71F7}"/>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797A1886-C913-4DBE-AA52-88A5FB6B506A}"/>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2" name="Freeform: Shape 81">
              <a:extLst>
                <a:ext uri="{FF2B5EF4-FFF2-40B4-BE49-F238E27FC236}">
                  <a16:creationId xmlns:a16="http://schemas.microsoft.com/office/drawing/2014/main" id="{DB410057-4EDD-4360-B9EC-6E2C18ECC618}"/>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dirty="0">
                <a:solidFill>
                  <a:srgbClr val="FFFFFF"/>
                </a:solidFill>
                <a:latin typeface="Segoe UI"/>
              </a:endParaRPr>
            </a:p>
          </p:txBody>
        </p:sp>
      </p:grpSp>
      <p:cxnSp>
        <p:nvCxnSpPr>
          <p:cNvPr id="24" name="Connector: Elbow 23">
            <a:extLst>
              <a:ext uri="{FF2B5EF4-FFF2-40B4-BE49-F238E27FC236}">
                <a16:creationId xmlns:a16="http://schemas.microsoft.com/office/drawing/2014/main" id="{8342CB9D-46E1-4332-8AB4-52E580B94331}"/>
              </a:ext>
            </a:extLst>
          </p:cNvPr>
          <p:cNvCxnSpPr>
            <a:stCxn id="66" idx="2"/>
            <a:endCxn id="71" idx="1"/>
          </p:cNvCxnSpPr>
          <p:nvPr/>
        </p:nvCxnSpPr>
        <p:spPr>
          <a:xfrm rot="16200000" flipH="1">
            <a:off x="6967921" y="4567571"/>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A6635D3-EAD4-49CC-834C-A6E2E55718D7}"/>
              </a:ext>
            </a:extLst>
          </p:cNvPr>
          <p:cNvCxnSpPr>
            <a:cxnSpLocks/>
            <a:stCxn id="71" idx="3"/>
            <a:endCxn id="79" idx="2"/>
          </p:cNvCxnSpPr>
          <p:nvPr/>
        </p:nvCxnSpPr>
        <p:spPr>
          <a:xfrm flipV="1">
            <a:off x="8289859" y="4280144"/>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76BFCC4-6743-4EB4-B285-AEB574A3A0F4}"/>
              </a:ext>
            </a:extLst>
          </p:cNvPr>
          <p:cNvGrpSpPr/>
          <p:nvPr/>
        </p:nvGrpSpPr>
        <p:grpSpPr>
          <a:xfrm>
            <a:off x="8602190" y="4520556"/>
            <a:ext cx="832276" cy="402336"/>
            <a:chOff x="6627166" y="5231968"/>
            <a:chExt cx="832276" cy="402336"/>
          </a:xfrm>
        </p:grpSpPr>
        <p:sp>
          <p:nvSpPr>
            <p:cNvPr id="122" name="Rectangle: Rounded Corners 121">
              <a:extLst>
                <a:ext uri="{FF2B5EF4-FFF2-40B4-BE49-F238E27FC236}">
                  <a16:creationId xmlns:a16="http://schemas.microsoft.com/office/drawing/2014/main" id="{58202076-5697-4C59-AAC1-B079B6DB8D5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3" name="TagLegacy_E1CB" title="Icon of a shopping tag">
              <a:extLst>
                <a:ext uri="{FF2B5EF4-FFF2-40B4-BE49-F238E27FC236}">
                  <a16:creationId xmlns:a16="http://schemas.microsoft.com/office/drawing/2014/main" id="{5060D80B-935E-49F7-9409-F9E36D73F9C7}"/>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Title 1">
              <a:extLst>
                <a:ext uri="{FF2B5EF4-FFF2-40B4-BE49-F238E27FC236}">
                  <a16:creationId xmlns:a16="http://schemas.microsoft.com/office/drawing/2014/main" id="{93A343BA-B50F-4840-A75A-A21E6B37EAF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Token</a:t>
              </a:r>
            </a:p>
          </p:txBody>
        </p:sp>
      </p:grpSp>
      <p:grpSp>
        <p:nvGrpSpPr>
          <p:cNvPr id="39" name="Group 38">
            <a:extLst>
              <a:ext uri="{FF2B5EF4-FFF2-40B4-BE49-F238E27FC236}">
                <a16:creationId xmlns:a16="http://schemas.microsoft.com/office/drawing/2014/main" id="{B2A647B3-1A8F-4B97-A653-0C921D02B491}"/>
              </a:ext>
            </a:extLst>
          </p:cNvPr>
          <p:cNvGrpSpPr/>
          <p:nvPr/>
        </p:nvGrpSpPr>
        <p:grpSpPr>
          <a:xfrm>
            <a:off x="9889450" y="3389996"/>
            <a:ext cx="717581" cy="890148"/>
            <a:chOff x="9067435" y="2275120"/>
            <a:chExt cx="717581" cy="890148"/>
          </a:xfrm>
        </p:grpSpPr>
        <p:sp>
          <p:nvSpPr>
            <p:cNvPr id="127" name="Rectangle: Rounded Corners 126">
              <a:extLst>
                <a:ext uri="{FF2B5EF4-FFF2-40B4-BE49-F238E27FC236}">
                  <a16:creationId xmlns:a16="http://schemas.microsoft.com/office/drawing/2014/main" id="{5BF2CCD3-551A-4EF3-958E-FF7244AC4E5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28" name="Title 1">
              <a:extLst>
                <a:ext uri="{FF2B5EF4-FFF2-40B4-BE49-F238E27FC236}">
                  <a16:creationId xmlns:a16="http://schemas.microsoft.com/office/drawing/2014/main" id="{B048D3B7-54B8-4BBB-BB79-D68E9D031E5B}"/>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38" name="Group 37">
              <a:extLst>
                <a:ext uri="{FF2B5EF4-FFF2-40B4-BE49-F238E27FC236}">
                  <a16:creationId xmlns:a16="http://schemas.microsoft.com/office/drawing/2014/main" id="{DD67E8EA-173E-4A20-9D59-716BFED0EC9D}"/>
                </a:ext>
              </a:extLst>
            </p:cNvPr>
            <p:cNvGrpSpPr/>
            <p:nvPr/>
          </p:nvGrpSpPr>
          <p:grpSpPr>
            <a:xfrm>
              <a:off x="9294567" y="2724730"/>
              <a:ext cx="263317" cy="347486"/>
              <a:chOff x="10305105" y="2133716"/>
              <a:chExt cx="263317" cy="347486"/>
            </a:xfrm>
          </p:grpSpPr>
          <p:sp>
            <p:nvSpPr>
              <p:cNvPr id="142" name="Freeform: Shape 141">
                <a:extLst>
                  <a:ext uri="{FF2B5EF4-FFF2-40B4-BE49-F238E27FC236}">
                    <a16:creationId xmlns:a16="http://schemas.microsoft.com/office/drawing/2014/main" id="{0D000D8D-7713-4D75-8113-E4024E1D99A7}"/>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8EDBC18-F199-4172-9BC5-44F34AC94E9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F0546D6-3CFE-48A0-8113-9F5A97DD50E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706993-9840-4737-84F8-4EC3F7861AD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6BD4A83-4178-4795-849B-C33B011F346F}"/>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2C106EA-DD51-4E43-9B64-93B1AC371B2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6F0B9D2-0C82-4A2A-A180-C8C992F66A08}"/>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9DBE5E9-220F-4935-92CE-FCA767621119}"/>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88C634F-47EF-4DBA-9FE7-E912DA015214}"/>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64" name="Straight Arrow Connector 163">
            <a:extLst>
              <a:ext uri="{FF2B5EF4-FFF2-40B4-BE49-F238E27FC236}">
                <a16:creationId xmlns:a16="http://schemas.microsoft.com/office/drawing/2014/main" id="{B2FA8B7C-73C2-4E59-B45F-78EF2558C238}"/>
              </a:ext>
            </a:extLst>
          </p:cNvPr>
          <p:cNvCxnSpPr>
            <a:cxnSpLocks/>
            <a:stCxn id="89" idx="0"/>
            <a:endCxn id="127" idx="2"/>
          </p:cNvCxnSpPr>
          <p:nvPr/>
        </p:nvCxnSpPr>
        <p:spPr>
          <a:xfrm flipV="1">
            <a:off x="10248241" y="4280144"/>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52B4539-0AEB-4BC9-8EE3-37F8B5C70090}"/>
              </a:ext>
            </a:extLst>
          </p:cNvPr>
          <p:cNvCxnSpPr>
            <a:cxnSpLocks/>
            <a:stCxn id="127" idx="1"/>
            <a:endCxn id="79" idx="3"/>
          </p:cNvCxnSpPr>
          <p:nvPr/>
        </p:nvCxnSpPr>
        <p:spPr>
          <a:xfrm flipH="1">
            <a:off x="9057573" y="4013350"/>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00B00E23-EDBE-48F7-9ECF-1A14D8F158ED}"/>
              </a:ext>
            </a:extLst>
          </p:cNvPr>
          <p:cNvSpPr/>
          <p:nvPr/>
        </p:nvSpPr>
        <p:spPr bwMode="auto">
          <a:xfrm>
            <a:off x="6289046" y="36721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B19EB3D4-76C1-4C58-930A-66F069A35DAF}"/>
              </a:ext>
            </a:extLst>
          </p:cNvPr>
          <p:cNvSpPr/>
          <p:nvPr/>
        </p:nvSpPr>
        <p:spPr bwMode="auto">
          <a:xfrm>
            <a:off x="7885904" y="589338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5" name="Oval 224">
            <a:extLst>
              <a:ext uri="{FF2B5EF4-FFF2-40B4-BE49-F238E27FC236}">
                <a16:creationId xmlns:a16="http://schemas.microsoft.com/office/drawing/2014/main" id="{9E75EBD1-60FF-4050-9B29-510AADD5F00F}"/>
              </a:ext>
            </a:extLst>
          </p:cNvPr>
          <p:cNvSpPr/>
          <p:nvPr/>
        </p:nvSpPr>
        <p:spPr bwMode="auto">
          <a:xfrm>
            <a:off x="8428729" y="2623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CEBD7CF1-F723-4F16-9458-A368414479B6}"/>
              </a:ext>
            </a:extLst>
          </p:cNvPr>
          <p:cNvSpPr/>
          <p:nvPr/>
        </p:nvSpPr>
        <p:spPr bwMode="auto">
          <a:xfrm>
            <a:off x="9095481" y="515307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70" name="Straight Arrow Connector 69">
            <a:extLst>
              <a:ext uri="{FF2B5EF4-FFF2-40B4-BE49-F238E27FC236}">
                <a16:creationId xmlns:a16="http://schemas.microsoft.com/office/drawing/2014/main" id="{570CE231-C000-4C2F-A584-D7364C01BD46}"/>
              </a:ext>
            </a:extLst>
          </p:cNvPr>
          <p:cNvCxnSpPr>
            <a:cxnSpLocks/>
            <a:stCxn id="80" idx="0"/>
            <a:endCxn id="77" idx="2"/>
          </p:cNvCxnSpPr>
          <p:nvPr/>
        </p:nvCxnSpPr>
        <p:spPr>
          <a:xfrm flipV="1">
            <a:off x="8790779" y="2474598"/>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2F7F2E1-81F4-49A2-8C9C-4D77407C0EC2}"/>
              </a:ext>
            </a:extLst>
          </p:cNvPr>
          <p:cNvGrpSpPr/>
          <p:nvPr/>
        </p:nvGrpSpPr>
        <p:grpSpPr>
          <a:xfrm>
            <a:off x="8381855" y="1443506"/>
            <a:ext cx="822960" cy="1031092"/>
            <a:chOff x="7848455" y="1748306"/>
            <a:chExt cx="822960" cy="1031092"/>
          </a:xfrm>
        </p:grpSpPr>
        <p:grpSp>
          <p:nvGrpSpPr>
            <p:cNvPr id="73" name="Group 72">
              <a:extLst>
                <a:ext uri="{FF2B5EF4-FFF2-40B4-BE49-F238E27FC236}">
                  <a16:creationId xmlns:a16="http://schemas.microsoft.com/office/drawing/2014/main" id="{AA96A443-E380-425A-8B34-666851FD42B6}"/>
                </a:ext>
              </a:extLst>
            </p:cNvPr>
            <p:cNvGrpSpPr/>
            <p:nvPr/>
          </p:nvGrpSpPr>
          <p:grpSpPr>
            <a:xfrm>
              <a:off x="7848455" y="1748306"/>
              <a:ext cx="822960" cy="1031092"/>
              <a:chOff x="4625721" y="3395902"/>
              <a:chExt cx="822960" cy="1031092"/>
            </a:xfrm>
          </p:grpSpPr>
          <p:sp>
            <p:nvSpPr>
              <p:cNvPr id="75" name="Title 1">
                <a:extLst>
                  <a:ext uri="{FF2B5EF4-FFF2-40B4-BE49-F238E27FC236}">
                    <a16:creationId xmlns:a16="http://schemas.microsoft.com/office/drawing/2014/main" id="{7C11C52A-4F27-4376-85A9-25ED7AFE82BD}"/>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7" name="Rectangle: Rounded Corners 76">
                <a:extLst>
                  <a:ext uri="{FF2B5EF4-FFF2-40B4-BE49-F238E27FC236}">
                    <a16:creationId xmlns:a16="http://schemas.microsoft.com/office/drawing/2014/main" id="{3A64662E-86E2-4345-8674-908E11CE9312}"/>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people_4" title="Icon of a person">
                <a:extLst>
                  <a:ext uri="{FF2B5EF4-FFF2-40B4-BE49-F238E27FC236}">
                    <a16:creationId xmlns:a16="http://schemas.microsoft.com/office/drawing/2014/main" id="{A75D4984-1533-4712-8C0B-3ED1C0E7CB3E}"/>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4" name="TextBox 83">
              <a:extLst>
                <a:ext uri="{FF2B5EF4-FFF2-40B4-BE49-F238E27FC236}">
                  <a16:creationId xmlns:a16="http://schemas.microsoft.com/office/drawing/2014/main" id="{0A3B5870-8B01-4D36-873F-7BCD5013487E}"/>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dirty="0">
                  <a:solidFill>
                    <a:srgbClr val="000000"/>
                  </a:solidFill>
                  <a:latin typeface="Segoe UI Semibold" panose="020B0702040204020203" pitchFamily="34" charset="0"/>
                  <a:cs typeface="Segoe UI Semibold" panose="020B0702040204020203" pitchFamily="34" charset="0"/>
                </a:rPr>
                <a:t>&lt;\&gt;</a:t>
              </a:r>
            </a:p>
          </p:txBody>
        </p:sp>
      </p:grpSp>
      <p:cxnSp>
        <p:nvCxnSpPr>
          <p:cNvPr id="87" name="Straight Arrow Connector 86">
            <a:extLst>
              <a:ext uri="{FF2B5EF4-FFF2-40B4-BE49-F238E27FC236}">
                <a16:creationId xmlns:a16="http://schemas.microsoft.com/office/drawing/2014/main" id="{457CCD11-10DD-4C5C-A045-0B1878D3EDDA}"/>
              </a:ext>
            </a:extLst>
          </p:cNvPr>
          <p:cNvCxnSpPr>
            <a:cxnSpLocks/>
            <a:stCxn id="66" idx="1"/>
            <a:endCxn id="50" idx="3"/>
          </p:cNvCxnSpPr>
          <p:nvPr/>
        </p:nvCxnSpPr>
        <p:spPr>
          <a:xfrm flipH="1">
            <a:off x="6132848" y="4013350"/>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Title 16">
            <a:extLst>
              <a:ext uri="{FF2B5EF4-FFF2-40B4-BE49-F238E27FC236}">
                <a16:creationId xmlns:a16="http://schemas.microsoft.com/office/drawing/2014/main" id="{485AD0AC-4C50-4877-B091-5B41D3FD52B8}"/>
              </a:ext>
            </a:extLst>
          </p:cNvPr>
          <p:cNvSpPr txBox="1">
            <a:spLocks/>
          </p:cNvSpPr>
          <p:nvPr/>
        </p:nvSpPr>
        <p:spPr>
          <a:xfrm>
            <a:off x="588263" y="143324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dirty="0">
                <a:solidFill>
                  <a:srgbClr val="0078D4"/>
                </a:solidFill>
                <a:latin typeface="Segoe UI" panose="020B0502040204020203" pitchFamily="34" charset="0"/>
              </a:rPr>
              <a:t>Kubernetes operator defines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an identity map for K8s service accounts</a:t>
            </a:r>
          </a:p>
        </p:txBody>
      </p:sp>
      <p:sp>
        <p:nvSpPr>
          <p:cNvPr id="91" name="Title 16">
            <a:extLst>
              <a:ext uri="{FF2B5EF4-FFF2-40B4-BE49-F238E27FC236}">
                <a16:creationId xmlns:a16="http://schemas.microsoft.com/office/drawing/2014/main" id="{A3B5199F-5D3B-487F-B059-1227F8E0A422}"/>
              </a:ext>
            </a:extLst>
          </p:cNvPr>
          <p:cNvSpPr txBox="1">
            <a:spLocks/>
          </p:cNvSpPr>
          <p:nvPr/>
        </p:nvSpPr>
        <p:spPr>
          <a:xfrm>
            <a:off x="588263" y="2503110"/>
            <a:ext cx="327888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dirty="0">
                <a:solidFill>
                  <a:srgbClr val="0078D4"/>
                </a:solidFill>
                <a:latin typeface="Segoe UI" panose="020B0502040204020203" pitchFamily="34" charset="0"/>
              </a:rPr>
              <a:t>Node Managed Identity (NMI) watches for mapping reaction and syncs to Managed Service Identify (MSI) </a:t>
            </a:r>
          </a:p>
        </p:txBody>
      </p:sp>
      <p:sp>
        <p:nvSpPr>
          <p:cNvPr id="92" name="Title 16">
            <a:extLst>
              <a:ext uri="{FF2B5EF4-FFF2-40B4-BE49-F238E27FC236}">
                <a16:creationId xmlns:a16="http://schemas.microsoft.com/office/drawing/2014/main" id="{B36FB1AD-4668-405F-B3FC-9906921120B9}"/>
              </a:ext>
            </a:extLst>
          </p:cNvPr>
          <p:cNvSpPr txBox="1">
            <a:spLocks/>
          </p:cNvSpPr>
          <p:nvPr/>
        </p:nvSpPr>
        <p:spPr>
          <a:xfrm>
            <a:off x="570921" y="381919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dirty="0">
                <a:solidFill>
                  <a:srgbClr val="0078D4"/>
                </a:solidFill>
                <a:latin typeface="Segoe UI" panose="020B0502040204020203" pitchFamily="34" charset="0"/>
              </a:rPr>
              <a:t>Developer creates a pod with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service account, and pod uses standard Azure SDK to fetch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token bound to MSI</a:t>
            </a:r>
          </a:p>
        </p:txBody>
      </p:sp>
      <p:sp>
        <p:nvSpPr>
          <p:cNvPr id="93" name="Title 16">
            <a:extLst>
              <a:ext uri="{FF2B5EF4-FFF2-40B4-BE49-F238E27FC236}">
                <a16:creationId xmlns:a16="http://schemas.microsoft.com/office/drawing/2014/main" id="{13984719-673F-465B-8760-8D7BF11F9BC7}"/>
              </a:ext>
            </a:extLst>
          </p:cNvPr>
          <p:cNvSpPr txBox="1">
            <a:spLocks/>
          </p:cNvSpPr>
          <p:nvPr/>
        </p:nvSpPr>
        <p:spPr>
          <a:xfrm>
            <a:off x="588263" y="513527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600" lvl="0" indent="-228600">
              <a:buFont typeface="+mj-lt"/>
              <a:buAutoNum type="arabicPeriod" startAt="4"/>
              <a:defRPr/>
            </a:pPr>
            <a:r>
              <a:rPr lang="en-US" sz="1600" b="0" spc="0" dirty="0">
                <a:solidFill>
                  <a:srgbClr val="0078D4"/>
                </a:solidFill>
                <a:latin typeface="Segoe UI" panose="020B0502040204020203" pitchFamily="34" charset="0"/>
              </a:rPr>
              <a:t>Pod uses access token to consume other Azure services; services validate token</a:t>
            </a:r>
          </a:p>
        </p:txBody>
      </p:sp>
    </p:spTree>
    <p:extLst>
      <p:ext uri="{BB962C8B-B14F-4D97-AF65-F5344CB8AC3E}">
        <p14:creationId xmlns:p14="http://schemas.microsoft.com/office/powerpoint/2010/main" val="40489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500"/>
                                        <p:tgtEl>
                                          <p:spTgt spid="223"/>
                                        </p:tgtEl>
                                      </p:cBhvr>
                                    </p:animEffect>
                                  </p:childTnLst>
                                </p:cTn>
                              </p:par>
                              <p:par>
                                <p:cTn id="18" presetID="10"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500"/>
                                        <p:tgtEl>
                                          <p:spTgt spid="2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barn(outVertical)">
                                      <p:cBhvr>
                                        <p:cTn id="43" dur="500"/>
                                        <p:tgtEl>
                                          <p:spTgt spid="9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up)">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5"/>
                                        </p:tgtEl>
                                        <p:attrNameLst>
                                          <p:attrName>style.visibility</p:attrName>
                                        </p:attrNameLst>
                                      </p:cBhvr>
                                      <p:to>
                                        <p:strVal val="visible"/>
                                      </p:to>
                                    </p:set>
                                    <p:animEffect transition="in" filter="fade">
                                      <p:cBhvr>
                                        <p:cTn id="62" dur="500"/>
                                        <p:tgtEl>
                                          <p:spTgt spid="22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par>
                                <p:cTn id="71" presetID="10"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fade">
                                      <p:cBhvr>
                                        <p:cTn id="73" dur="500"/>
                                        <p:tgtEl>
                                          <p:spTgt spid="1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6"/>
                                        </p:tgtEl>
                                        <p:attrNameLst>
                                          <p:attrName>style.visibility</p:attrName>
                                        </p:attrNameLst>
                                      </p:cBhvr>
                                      <p:to>
                                        <p:strVal val="visible"/>
                                      </p:to>
                                    </p:set>
                                    <p:animEffect transition="in" filter="fade">
                                      <p:cBhvr>
                                        <p:cTn id="81" dur="500"/>
                                        <p:tgtEl>
                                          <p:spTgt spid="226"/>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64"/>
                                        </p:tgtEl>
                                        <p:attrNameLst>
                                          <p:attrName>style.visibility</p:attrName>
                                        </p:attrNameLst>
                                      </p:cBhvr>
                                      <p:to>
                                        <p:strVal val="visible"/>
                                      </p:to>
                                    </p:set>
                                    <p:animEffect transition="in" filter="barn(outVertical)">
                                      <p:cBhvr>
                                        <p:cTn id="85" dur="500"/>
                                        <p:tgtEl>
                                          <p:spTgt spid="164"/>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wipe(left)">
                                      <p:cBhvr>
                                        <p:cTn id="9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P spid="225" grpId="0" animBg="1"/>
      <p:bldP spid="226" grpId="0" animBg="1"/>
      <p:bldP spid="90" grpId="0"/>
      <p:bldP spid="91" grpId="0"/>
      <p:bldP spid="92" grpId="0"/>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Introduction</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102" name="Hexagon 176">
            <a:extLst>
              <a:ext uri="{FF2B5EF4-FFF2-40B4-BE49-F238E27FC236}">
                <a16:creationId xmlns:a16="http://schemas.microsoft.com/office/drawing/2014/main" id="{04E77473-2C92-4606-A34C-9BDBC958863C}"/>
              </a:ext>
            </a:extLst>
          </p:cNvPr>
          <p:cNvSpPr/>
          <p:nvPr/>
        </p:nvSpPr>
        <p:spPr bwMode="auto">
          <a:xfrm>
            <a:off x="869963"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116551" y="3175623"/>
            <a:ext cx="1132162" cy="253450"/>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70607" y="2553740"/>
            <a:ext cx="424053" cy="426645"/>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9126821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and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996784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78D4"/>
                </a:solidFill>
                <a:latin typeface="Segoe UI Semibold" panose="020B0702040204020203" pitchFamily="34" charset="0"/>
                <a:cs typeface="Segoe UI Semibold" panose="020B0702040204020203" pitchFamily="34" charset="0"/>
              </a:rPr>
              <a:t>Kubernetes</a:t>
            </a:r>
            <a:r>
              <a:rPr lang="en-US" sz="3600" spc="-50" dirty="0">
                <a:solidFill>
                  <a:schemeClr val="tx1"/>
                </a:solidFill>
              </a:rPr>
              <a:t>: </a:t>
            </a:r>
            <a:r>
              <a:rPr lang="en-US" sz="3600" spc="-50" dirty="0">
                <a:solidFill>
                  <a:srgbClr val="000000"/>
                </a:solidFill>
              </a:rPr>
              <a:t>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5087522" y="1883998"/>
            <a:ext cx="2016957" cy="2016957"/>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932342"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708625"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175080" y="5065396"/>
            <a:ext cx="3394403"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5515258" y="2320704"/>
            <a:ext cx="1161484" cy="1143545"/>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661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theme/theme1.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0.xml><?xml version="1.0" encoding="utf-8"?>
<a:theme xmlns:a="http://schemas.openxmlformats.org/drawingml/2006/main" name="1_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1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2.xml><?xml version="1.0" encoding="utf-8"?>
<a:theme xmlns:a="http://schemas.openxmlformats.org/drawingml/2006/main" name="4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6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6.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9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ppt/theme/theme9.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Container Service (AKS), Azure Container Instances (ACI) and Azure Container Registry.</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Anand Chandramohan</DisplayName>
        <AccountId>69228</AccountId>
        <AccountType/>
      </UserInfo>
    </Owner>
    <PublishDate xmlns="230E9DF3-BE65-4C73-A93B-D1236EBD677E">2018-09-28T07:00:00+00:00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2019-09-30T07:00:00+00:00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i:0#.f|membership|stellal@microsoft.com</DisplayName>
        <AccountId>77448</AccountId>
        <AccountType/>
      </UserInfo>
      <UserInfo>
        <DisplayName>i:0#.f|membership|v-khah@microsoft.com</DisplayName>
        <AccountId>157981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https://microsoft.sharepoint.com/sites/Infopedia_G01KC/Media/Thumbnails/G01KC-1-36095/Azure%20Kubernetes%20Service%20Pitch%20Deck.png</Url>
      <Description>/sites/Infopedia_G01KC/Media/Thumbnails/G01KC-1-36095/Azure Kubernetes Service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169</Value>
      <Value>354</Value>
      <Value>80</Value>
      <Value>2595</Value>
      <Value>1455</Value>
      <Value>31</Value>
      <Value>5</Value>
      <Value>21</Value>
      <Value>20</Value>
      <Value>1872</Value>
      <Value>29</Value>
      <Value>1947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G01KC-1-35180</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G01KC-99682991-36095</_dlc_DocId>
    <_dlc_ExpireDateSaved xmlns="http://schemas.microsoft.com/sharepoint/v3" xsi:nil="true"/>
    <_dlc_ExpireDate xmlns="http://schemas.microsoft.com/sharepoint/v3">2019-09-30T07:00:00+00:00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8f266561864adb809d5d7ec4fd34371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0c42c841b8096092fe9f668ed9a845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2AEF7FB6-E55F-4886-8E53-37252045F36B}">
  <ds:schemaRefs>
    <ds:schemaRef ds:uri="http://schemas.microsoft.com/sharepoint/v3/contenttype/forms"/>
  </ds:schemaRefs>
</ds:datastoreItem>
</file>

<file path=customXml/itemProps2.xml><?xml version="1.0" encoding="utf-8"?>
<ds:datastoreItem xmlns:ds="http://schemas.openxmlformats.org/officeDocument/2006/customXml" ds:itemID="{E0584347-21A4-4239-A634-34B5507A3B90}">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b3bc04a5-d503-43b1-b98c-a8cf663329d9"/>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374E7409-FBE8-47E2-9002-2D4D452383E2}">
  <ds:schemaRefs>
    <ds:schemaRef ds:uri="Microsoft.SharePoint.Taxonomy.ContentTypeSync"/>
  </ds:schemaRefs>
</ds:datastoreItem>
</file>

<file path=customXml/itemProps4.xml><?xml version="1.0" encoding="utf-8"?>
<ds:datastoreItem xmlns:ds="http://schemas.openxmlformats.org/officeDocument/2006/customXml" ds:itemID="{BA21BBD9-32E0-4C76-B300-744A2790222A}">
  <ds:schemaRefs>
    <ds:schemaRef ds:uri="office.server.policy"/>
  </ds:schemaRefs>
</ds:datastoreItem>
</file>

<file path=customXml/itemProps5.xml><?xml version="1.0" encoding="utf-8"?>
<ds:datastoreItem xmlns:ds="http://schemas.openxmlformats.org/officeDocument/2006/customXml" ds:itemID="{07834C13-7E9B-419E-96DB-DD7578CCE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B3798409-D00B-46DE-833E-D897129D5DA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4358</Words>
  <Application>Microsoft Office PowerPoint</Application>
  <PresentationFormat>Widescreen</PresentationFormat>
  <Paragraphs>861</Paragraphs>
  <Slides>58</Slides>
  <Notes>43</Notes>
  <HiddenSlides>2</HiddenSlides>
  <MMClips>0</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58</vt:i4>
      </vt:variant>
    </vt:vector>
  </HeadingPairs>
  <TitlesOfParts>
    <vt:vector size="91" baseType="lpstr">
      <vt:lpstr>Arial</vt:lpstr>
      <vt:lpstr>Calibri</vt:lpstr>
      <vt:lpstr>Calibri Light</vt:lpstr>
      <vt:lpstr>Consolas</vt:lpstr>
      <vt:lpstr>Helvetica Neue</vt:lpstr>
      <vt:lpstr>Noto Sans Symbols</vt:lpstr>
      <vt:lpstr>Proxima Nova</vt:lpstr>
      <vt:lpstr>Quattrocento Sans</vt:lpstr>
      <vt:lpstr>Segoe UI</vt:lpstr>
      <vt:lpstr>Segoe UI Light</vt:lpstr>
      <vt:lpstr>Segoe UI Semibold</vt:lpstr>
      <vt:lpstr>Segoe UI Semilight</vt:lpstr>
      <vt:lpstr>Selawik Semibold</vt:lpstr>
      <vt:lpstr>Wingdings</vt:lpstr>
      <vt:lpstr>2_5-50195_Microsoft_Build_Template</vt:lpstr>
      <vt:lpstr>Server and Cloud 2013</vt:lpstr>
      <vt:lpstr>1_Server and Cloud 2013</vt:lpstr>
      <vt:lpstr>2_Server and Cloud 2013</vt:lpstr>
      <vt:lpstr>1_Connect_2016_Template_Light</vt:lpstr>
      <vt:lpstr>5-50195_Microsoft_Build_Template</vt:lpstr>
      <vt:lpstr>Azure PPT Template - 2018</vt:lpstr>
      <vt:lpstr>Azure Dev Light - 2018H2</vt:lpstr>
      <vt:lpstr>Reinventing Productivity</vt:lpstr>
      <vt:lpstr>1_Reinventing Productivity</vt:lpstr>
      <vt:lpstr>1_WHITE TEMPLATE</vt:lpstr>
      <vt:lpstr>4_Server and Cloud 2013</vt:lpstr>
      <vt:lpstr>5_Server and Cloud 2013</vt:lpstr>
      <vt:lpstr>6_Server and Cloud 2013</vt:lpstr>
      <vt:lpstr>1_Azure PPT Template - 2018</vt:lpstr>
      <vt:lpstr>7_Server and Cloud 2013</vt:lpstr>
      <vt:lpstr>8_Server and Cloud 2013</vt:lpstr>
      <vt:lpstr>9_Server and Cloud 2013</vt:lpstr>
      <vt:lpstr>Office Theme</vt:lpstr>
      <vt:lpstr>Azure Kubernetes Service</vt:lpstr>
      <vt:lpstr>PowerPoint Presentation</vt:lpstr>
      <vt:lpstr>PowerPoint Presentation</vt:lpstr>
      <vt:lpstr>Table of contents</vt:lpstr>
      <vt:lpstr>https://aka.ms/newakslab</vt:lpstr>
      <vt:lpstr>Introduction</vt:lpstr>
      <vt:lpstr>PowerPoint Presentation</vt:lpstr>
      <vt:lpstr>Kubernetes: the industry leading orchestrator</vt:lpstr>
      <vt:lpstr>PowerPoint Presentation</vt:lpstr>
      <vt:lpstr>PowerPoint Presentation</vt:lpstr>
      <vt:lpstr>PowerPoint Presentation</vt:lpstr>
      <vt:lpstr>Kubernetes Resources</vt:lpstr>
      <vt:lpstr>Publishing Services</vt:lpstr>
      <vt:lpstr>Azure Kubernetes Service Overview</vt:lpstr>
      <vt:lpstr>PowerPoint Presentation</vt:lpstr>
      <vt:lpstr>PowerPoint Presentation</vt:lpstr>
      <vt:lpstr>Azure Kubernetes Service (AKS) Kubernetes made easy – get the most complete and simple end-to-end experience for seamless Kubernetes lifecycle management on Azure</vt:lpstr>
      <vt:lpstr>Azure makes Kubernetes easy </vt:lpstr>
      <vt:lpstr>Azure makes Kubernetes easy </vt:lpstr>
      <vt:lpstr>Azure makes Kubernetes easy </vt:lpstr>
      <vt:lpstr>Work how you want with opensource tools and APIs</vt:lpstr>
      <vt:lpstr>Secure your Kubernetes environment</vt:lpstr>
      <vt:lpstr>PowerPoint Presentation</vt:lpstr>
      <vt:lpstr>PowerPoint Presentation</vt:lpstr>
      <vt:lpstr>Top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source culture</vt:lpstr>
      <vt:lpstr>PowerPoint Presentation</vt:lpstr>
      <vt:lpstr>PowerPoint Presentation</vt:lpstr>
      <vt:lpstr>Microsoft leads open source communities</vt:lpstr>
      <vt:lpstr>PowerPoint Presentation</vt:lpstr>
      <vt:lpstr>Resources</vt:lpstr>
      <vt:lpstr>PowerPoint Presentation</vt:lpstr>
      <vt:lpstr>Product deep dive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Pitch Deck</dc:title>
  <dc:creator/>
  <cp:lastModifiedBy/>
  <cp:revision>1</cp:revision>
  <dcterms:created xsi:type="dcterms:W3CDTF">2018-09-28T22:49:29Z</dcterms:created>
  <dcterms:modified xsi:type="dcterms:W3CDTF">2019-02-26T18:16:23Z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MSIP_Label_f42aa342-8706-4288-bd11-ebb85995028c_Application">
    <vt:lpwstr>Microsoft Azure Information Protection</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LastSharedByUser">
    <vt:lpwstr>joobrie@microsoft.com</vt:lpwstr>
  </property>
  <property fmtid="{D5CDD505-2E9C-101B-9397-08002B2CF9AE}" pid="7" name="Region">
    <vt:lpwstr/>
  </property>
  <property fmtid="{D5CDD505-2E9C-101B-9397-08002B2CF9AE}" pid="8" name="Confidentiality">
    <vt:lpwstr>5;#internal users|461efa83-0283-486a-a8d5-943328f3693f</vt:lpwstr>
  </property>
  <property fmtid="{D5CDD505-2E9C-101B-9397-08002B2CF9AE}" pid="9" name="MSIP_Label_f42aa342-8706-4288-bd11-ebb85995028c_Enabled">
    <vt:lpwstr>True</vt:lpwstr>
  </property>
  <property fmtid="{D5CDD505-2E9C-101B-9397-08002B2CF9AE}" pid="10" name="xd_ProgID">
    <vt:lpwstr/>
  </property>
  <property fmtid="{D5CDD505-2E9C-101B-9397-08002B2CF9AE}" pid="11" name="ItemType">
    <vt:lpwstr>169;#presentations|317da5a4-398e-4c38-b265-afd519770055</vt:lpwstr>
  </property>
  <property fmtid="{D5CDD505-2E9C-101B-9397-08002B2CF9AE}" pid="12" name="ContentTypeId">
    <vt:lpwstr>0x0101000E4CB7077FEE4FF7AE86D4A500EEC780030016C849C62B10EB41ACA8C7EEDEF40BB20099ECF64382448D48A56095091C66B1A9</vt:lpwstr>
  </property>
  <property fmtid="{D5CDD505-2E9C-101B-9397-08002B2CF9AE}" pid="13" name="MSProducts">
    <vt:lpwstr/>
  </property>
  <property fmtid="{D5CDD505-2E9C-101B-9397-08002B2CF9AE}" pid="14" name="Industries">
    <vt:lpwstr/>
  </property>
  <property fmtid="{D5CDD505-2E9C-101B-9397-08002B2CF9AE}" pid="15" name="Audience">
    <vt:lpwstr/>
  </property>
  <property fmtid="{D5CDD505-2E9C-101B-9397-08002B2CF9AE}" pid="16" name="TemplateUrl">
    <vt:lpwstr/>
  </property>
  <property fmtid="{D5CDD505-2E9C-101B-9397-08002B2CF9AE}" pid="17" name="ComplianceAssetId">
    <vt:lpwstr/>
  </property>
  <property fmtid="{D5CDD505-2E9C-101B-9397-08002B2CF9AE}" pid="18" name="Competitors">
    <vt:lpwstr/>
  </property>
  <property fmtid="{D5CDD505-2E9C-101B-9397-08002B2CF9AE}" pid="19" name="SMSGDomain">
    <vt:lpwstr>20;#Microsoft Azure Domain|d600a391-d529-4311-892b-2c05c1ab2538;#21;#Intelligent Cloud|adc2fe87-c79a-4ded-a449-3f86b954069d</vt:lpwstr>
  </property>
  <property fmtid="{D5CDD505-2E9C-101B-9397-08002B2CF9AE}" pid="20" name="ExperienceContentType">
    <vt:lpwstr/>
  </property>
  <property fmtid="{D5CDD505-2E9C-101B-9397-08002B2CF9AE}" pid="21" name="MSIP_Label_f42aa342-8706-4288-bd11-ebb85995028c_SetDate">
    <vt:lpwstr>2018-05-25T03:54:40.1918749Z</vt:lpwstr>
  </property>
  <property fmtid="{D5CDD505-2E9C-101B-9397-08002B2CF9AE}" pid="22" name="BusinessArchitecture">
    <vt:lpwstr/>
  </property>
  <property fmtid="{D5CDD505-2E9C-101B-9397-08002B2CF9AE}" pid="23" name="LastSharedByTime">
    <vt:filetime>2018-08-03T17:17:54Z</vt:filetime>
  </property>
  <property fmtid="{D5CDD505-2E9C-101B-9397-08002B2CF9AE}" pid="24" name="Products">
    <vt:lpwstr>80;#Azure platform|df6aaec2-d07c-4319-b510-15a691aea35b;#2595;#Azure Container Service|da55d66e-fdf8-469d-bdcd-bf23a5f5b4b3</vt:lpwstr>
  </property>
  <property fmtid="{D5CDD505-2E9C-101B-9397-08002B2CF9AE}" pid="25" name="MSIP_Label_f42aa342-8706-4288-bd11-ebb85995028c_SiteId">
    <vt:lpwstr>72f988bf-86f1-41af-91ab-2d7cd011db47</vt:lpwstr>
  </property>
  <property fmtid="{D5CDD505-2E9C-101B-9397-08002B2CF9AE}" pid="26" name="MSIP_Label_f42aa342-8706-4288-bd11-ebb85995028c_Name">
    <vt:lpwstr>General</vt:lpwstr>
  </property>
  <property fmtid="{D5CDD505-2E9C-101B-9397-08002B2CF9AE}" pid="27" name="MSIP_Label_f42aa342-8706-4288-bd11-ebb85995028c_Extended_MSFT_Method">
    <vt:lpwstr>Automatic</vt:lpwstr>
  </property>
  <property fmtid="{D5CDD505-2E9C-101B-9397-08002B2CF9AE}" pid="28" name="l6f004f21209409da86a713c0f24627d">
    <vt:lpwstr/>
  </property>
  <property fmtid="{D5CDD505-2E9C-101B-9397-08002B2CF9AE}" pid="29" name="MSProductsTaxHTField0">
    <vt:lpwstr/>
  </property>
  <property fmtid="{D5CDD505-2E9C-101B-9397-08002B2CF9AE}" pid="30" name="MSIP_Label_f42aa342-8706-4288-bd11-ebb85995028c_Owner">
    <vt:lpwstr>stellal@microsoft.com</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TechnicalLevel">
    <vt:lpwstr/>
  </property>
  <property fmtid="{D5CDD505-2E9C-101B-9397-08002B2CF9AE}" pid="35" name="Audiences">
    <vt:lpwstr/>
  </property>
  <property fmtid="{D5CDD505-2E9C-101B-9397-08002B2CF9AE}" pid="36" name="Sensitivity">
    <vt:lpwstr>General</vt:lpwstr>
  </property>
  <property fmtid="{D5CDD505-2E9C-101B-9397-08002B2CF9AE}" pid="37" name="ldac8aee9d1f469e8cd8c3f8d6a615f2">
    <vt:lpwstr/>
  </property>
  <property fmtid="{D5CDD505-2E9C-101B-9397-08002B2CF9AE}" pid="38" name="xd_Signature">
    <vt:bool>false</vt:bool>
  </property>
  <property fmtid="{D5CDD505-2E9C-101B-9397-08002B2CF9AE}" pid="39" name="EmployeeRole">
    <vt:lpwstr/>
  </property>
  <property fmtid="{D5CDD505-2E9C-101B-9397-08002B2CF9AE}" pid="40" name="SharedWithUsers">
    <vt:lpwstr>136442;#Chakir Kamkam;#160397;#Ishan Jain;#149940;#John O'Brien</vt:lpwstr>
  </property>
  <property fmtid="{D5CDD505-2E9C-101B-9397-08002B2CF9AE}" pid="41" name="NewsTopic">
    <vt:lpwstr/>
  </property>
  <property fmtid="{D5CDD505-2E9C-101B-9397-08002B2CF9AE}" pid="42" name="Product">
    <vt:lpwstr/>
  </property>
  <property fmtid="{D5CDD505-2E9C-101B-9397-08002B2CF9AE}" pid="43" name="Roles">
    <vt:lpwstr>354;#Technology Solutions Professional|18ae106e-2924-4f2d-83ba-9b3af46c5a31</vt:lpwstr>
  </property>
  <property fmtid="{D5CDD505-2E9C-101B-9397-08002B2CF9AE}" pid="44" name="Event1">
    <vt:lpwstr>217;#Unassigned|e51362f4-782c-41a8-bb7b-e0cfc8669933</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38135e9c-5fe0-4ff4-8599-3815af7ccd48</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y fmtid="{D5CDD505-2E9C-101B-9397-08002B2CF9AE}" pid="52" name="la4444b61d19467597d63190b69ac227">
    <vt:lpwstr/>
  </property>
  <property fmtid="{D5CDD505-2E9C-101B-9397-08002B2CF9AE}" pid="53" name="ActivitiesAndPrograms">
    <vt:lpwstr>1947;#Priority Solution Areas|c23d8183-ce20-44cd-b13b-640d45c2d6c2;#1455;#Go To Market|f4d86be9-ad6a-4150-b338-918959af159e;#1872;#Cloud Application Development|3a7aceec-a821-419b-a538-072d1024ae27</vt:lpwstr>
  </property>
  <property fmtid="{D5CDD505-2E9C-101B-9397-08002B2CF9AE}" pid="54" name="Segments">
    <vt:lpwstr/>
  </property>
  <property fmtid="{D5CDD505-2E9C-101B-9397-08002B2CF9AE}" pid="55" name="Partners">
    <vt:lpwstr/>
  </property>
  <property fmtid="{D5CDD505-2E9C-101B-9397-08002B2CF9AE}" pid="56" name="Topics">
    <vt:lpwstr>29;#features|94b87768-f145-4764-adbd-fec700e47348</vt:lpwstr>
  </property>
  <property fmtid="{D5CDD505-2E9C-101B-9397-08002B2CF9AE}" pid="57" name="Groups">
    <vt:lpwstr>31;#Microsoft Azure Marketing|0958c357-5252-473f-8b4e-42f27525a99d</vt:lpwstr>
  </property>
  <property fmtid="{D5CDD505-2E9C-101B-9397-08002B2CF9AE}" pid="58" name="Languages">
    <vt:lpwstr/>
  </property>
  <property fmtid="{D5CDD505-2E9C-101B-9397-08002B2CF9AE}" pid="59" name="of67e5d4b76f4a9db8769983fda9cec0">
    <vt:lpwstr/>
  </property>
</Properties>
</file>